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handoutMasterIdLst>
    <p:handoutMasterId r:id="rId27"/>
  </p:handoutMasterIdLst>
  <p:sldIdLst>
    <p:sldId id="257" r:id="rId2"/>
    <p:sldId id="329" r:id="rId3"/>
    <p:sldId id="288" r:id="rId4"/>
    <p:sldId id="331" r:id="rId5"/>
    <p:sldId id="287" r:id="rId6"/>
    <p:sldId id="258" r:id="rId7"/>
    <p:sldId id="324" r:id="rId8"/>
    <p:sldId id="322" r:id="rId9"/>
    <p:sldId id="299" r:id="rId10"/>
    <p:sldId id="313" r:id="rId11"/>
    <p:sldId id="277" r:id="rId12"/>
    <p:sldId id="289" r:id="rId13"/>
    <p:sldId id="266" r:id="rId14"/>
    <p:sldId id="262" r:id="rId15"/>
    <p:sldId id="264" r:id="rId16"/>
    <p:sldId id="320" r:id="rId17"/>
    <p:sldId id="292" r:id="rId18"/>
    <p:sldId id="293" r:id="rId19"/>
    <p:sldId id="316" r:id="rId20"/>
    <p:sldId id="319" r:id="rId21"/>
    <p:sldId id="296" r:id="rId22"/>
    <p:sldId id="326" r:id="rId23"/>
    <p:sldId id="327" r:id="rId24"/>
    <p:sldId id="291" r:id="rId25"/>
    <p:sldId id="311" r:id="rId26"/>
  </p:sldIdLst>
  <p:sldSz cx="9144000" cy="6858000" type="screen4x3"/>
  <p:notesSz cx="9928225" cy="6797675"/>
  <p:defaultTextStyle>
    <a:defPPr>
      <a:defRPr lang="en-US"/>
    </a:defPPr>
    <a:lvl1pPr algn="l" rtl="0" fontAlgn="base">
      <a:spcBef>
        <a:spcPct val="0"/>
      </a:spcBef>
      <a:spcAft>
        <a:spcPct val="0"/>
      </a:spcAft>
      <a:defRPr i="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i="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i="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i="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i="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i="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i="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i="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i="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1" y="0"/>
            <a:ext cx="4302231" cy="3398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i="0">
                <a:latin typeface="Arial" charset="0"/>
                <a:ea typeface="ＭＳ Ｐゴシック" pitchFamily="1" charset="-128"/>
              </a:defRPr>
            </a:lvl1pPr>
          </a:lstStyle>
          <a:p>
            <a:pPr>
              <a:defRPr/>
            </a:pPr>
            <a:endParaRPr lang="en-US"/>
          </a:p>
        </p:txBody>
      </p:sp>
      <p:sp>
        <p:nvSpPr>
          <p:cNvPr id="15363" name="Rectangle 3"/>
          <p:cNvSpPr>
            <a:spLocks noGrp="1" noChangeArrowheads="1"/>
          </p:cNvSpPr>
          <p:nvPr>
            <p:ph type="dt" sz="quarter" idx="1"/>
          </p:nvPr>
        </p:nvSpPr>
        <p:spPr bwMode="auto">
          <a:xfrm>
            <a:off x="5623698" y="0"/>
            <a:ext cx="4302231" cy="33988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0">
                <a:latin typeface="Arial" charset="0"/>
                <a:ea typeface="ＭＳ Ｐゴシック" pitchFamily="1" charset="-128"/>
              </a:defRPr>
            </a:lvl1pPr>
          </a:lstStyle>
          <a:p>
            <a:pPr>
              <a:defRPr/>
            </a:pPr>
            <a:endParaRPr lang="en-US"/>
          </a:p>
        </p:txBody>
      </p:sp>
      <p:sp>
        <p:nvSpPr>
          <p:cNvPr id="15364" name="Rectangle 4"/>
          <p:cNvSpPr>
            <a:spLocks noGrp="1" noChangeArrowheads="1"/>
          </p:cNvSpPr>
          <p:nvPr>
            <p:ph type="ftr" sz="quarter" idx="2"/>
          </p:nvPr>
        </p:nvSpPr>
        <p:spPr bwMode="auto">
          <a:xfrm>
            <a:off x="1" y="6456612"/>
            <a:ext cx="4302231" cy="33988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Arial" charset="0"/>
                <a:ea typeface="ＭＳ Ｐゴシック" pitchFamily="1" charset="-128"/>
              </a:defRPr>
            </a:lvl1pPr>
          </a:lstStyle>
          <a:p>
            <a:pPr>
              <a:defRPr/>
            </a:pPr>
            <a:endParaRPr lang="en-US"/>
          </a:p>
        </p:txBody>
      </p:sp>
      <p:sp>
        <p:nvSpPr>
          <p:cNvPr id="15365" name="Rectangle 5"/>
          <p:cNvSpPr>
            <a:spLocks noGrp="1" noChangeArrowheads="1"/>
          </p:cNvSpPr>
          <p:nvPr>
            <p:ph type="sldNum" sz="quarter" idx="3"/>
          </p:nvPr>
        </p:nvSpPr>
        <p:spPr bwMode="auto">
          <a:xfrm>
            <a:off x="5623698" y="6456612"/>
            <a:ext cx="4302231" cy="33988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i="0"/>
            </a:lvl1pPr>
          </a:lstStyle>
          <a:p>
            <a:fld id="{DD8CF416-1C47-4D25-8B10-05C3DDBB8FC3}" type="slidenum">
              <a:rPr lang="en-US"/>
              <a:pPr/>
              <a:t>‹#›</a:t>
            </a:fld>
            <a:endParaRPr lang="en-US"/>
          </a:p>
        </p:txBody>
      </p:sp>
    </p:spTree>
    <p:extLst>
      <p:ext uri="{BB962C8B-B14F-4D97-AF65-F5344CB8AC3E}">
        <p14:creationId xmlns:p14="http://schemas.microsoft.com/office/powerpoint/2010/main" val="49823780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4ACB6E2-D98E-4C7B-8BB8-2495A89A4F92}" type="slidenum">
              <a:rPr lang="en-US"/>
              <a:pPr/>
              <a:t>‹#›</a:t>
            </a:fld>
            <a:endParaRPr lang="en-US"/>
          </a:p>
        </p:txBody>
      </p:sp>
    </p:spTree>
    <p:extLst>
      <p:ext uri="{BB962C8B-B14F-4D97-AF65-F5344CB8AC3E}">
        <p14:creationId xmlns:p14="http://schemas.microsoft.com/office/powerpoint/2010/main" val="2628403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EEA28C8-B999-4487-95F7-FD4D4B39076D}" type="slidenum">
              <a:rPr lang="en-US"/>
              <a:pPr/>
              <a:t>‹#›</a:t>
            </a:fld>
            <a:endParaRPr lang="en-US"/>
          </a:p>
        </p:txBody>
      </p:sp>
    </p:spTree>
    <p:extLst>
      <p:ext uri="{BB962C8B-B14F-4D97-AF65-F5344CB8AC3E}">
        <p14:creationId xmlns:p14="http://schemas.microsoft.com/office/powerpoint/2010/main" val="454606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04F81C6-932C-4819-B4C8-63479B164CA0}" type="slidenum">
              <a:rPr lang="en-US"/>
              <a:pPr/>
              <a:t>‹#›</a:t>
            </a:fld>
            <a:endParaRPr lang="en-US"/>
          </a:p>
        </p:txBody>
      </p:sp>
    </p:spTree>
    <p:extLst>
      <p:ext uri="{BB962C8B-B14F-4D97-AF65-F5344CB8AC3E}">
        <p14:creationId xmlns:p14="http://schemas.microsoft.com/office/powerpoint/2010/main" val="1413037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04D35D4-B249-451F-AF7B-BBF2DD509EA0}" type="slidenum">
              <a:rPr lang="en-US"/>
              <a:pPr/>
              <a:t>‹#›</a:t>
            </a:fld>
            <a:endParaRPr lang="en-US"/>
          </a:p>
        </p:txBody>
      </p:sp>
    </p:spTree>
    <p:extLst>
      <p:ext uri="{BB962C8B-B14F-4D97-AF65-F5344CB8AC3E}">
        <p14:creationId xmlns:p14="http://schemas.microsoft.com/office/powerpoint/2010/main" val="2895761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EAA4FAA7-6A7A-4B42-8913-D3EE9A11D08B}" type="slidenum">
              <a:rPr lang="en-US"/>
              <a:pPr/>
              <a:t>‹#›</a:t>
            </a:fld>
            <a:endParaRPr lang="en-US"/>
          </a:p>
        </p:txBody>
      </p:sp>
    </p:spTree>
    <p:extLst>
      <p:ext uri="{BB962C8B-B14F-4D97-AF65-F5344CB8AC3E}">
        <p14:creationId xmlns:p14="http://schemas.microsoft.com/office/powerpoint/2010/main" val="374652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B2D2A756-409E-4ADB-BCE5-CBC28E51111A}" type="slidenum">
              <a:rPr lang="en-US"/>
              <a:pPr/>
              <a:t>‹#›</a:t>
            </a:fld>
            <a:endParaRPr lang="en-US"/>
          </a:p>
        </p:txBody>
      </p:sp>
    </p:spTree>
    <p:extLst>
      <p:ext uri="{BB962C8B-B14F-4D97-AF65-F5344CB8AC3E}">
        <p14:creationId xmlns:p14="http://schemas.microsoft.com/office/powerpoint/2010/main" val="2254687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0F26C505-B6B3-456E-9935-F9281D934445}" type="slidenum">
              <a:rPr lang="en-US"/>
              <a:pPr/>
              <a:t>‹#›</a:t>
            </a:fld>
            <a:endParaRPr lang="en-US"/>
          </a:p>
        </p:txBody>
      </p:sp>
    </p:spTree>
    <p:extLst>
      <p:ext uri="{BB962C8B-B14F-4D97-AF65-F5344CB8AC3E}">
        <p14:creationId xmlns:p14="http://schemas.microsoft.com/office/powerpoint/2010/main" val="1262168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C64A0D6-AD1E-4E1E-BEAC-2DCA0EECB8EB}" type="slidenum">
              <a:rPr lang="en-US"/>
              <a:pPr/>
              <a:t>‹#›</a:t>
            </a:fld>
            <a:endParaRPr lang="en-US"/>
          </a:p>
        </p:txBody>
      </p:sp>
    </p:spTree>
    <p:extLst>
      <p:ext uri="{BB962C8B-B14F-4D97-AF65-F5344CB8AC3E}">
        <p14:creationId xmlns:p14="http://schemas.microsoft.com/office/powerpoint/2010/main" val="1305671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FAAFC7B-9AED-4347-9453-0BAFBACBD9CF}" type="slidenum">
              <a:rPr lang="en-US"/>
              <a:pPr/>
              <a:t>‹#›</a:t>
            </a:fld>
            <a:endParaRPr lang="en-US"/>
          </a:p>
        </p:txBody>
      </p:sp>
    </p:spTree>
    <p:extLst>
      <p:ext uri="{BB962C8B-B14F-4D97-AF65-F5344CB8AC3E}">
        <p14:creationId xmlns:p14="http://schemas.microsoft.com/office/powerpoint/2010/main" val="2400117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5D200D8-60CA-4D10-A47D-AD69F951367B}" type="slidenum">
              <a:rPr lang="en-US"/>
              <a:pPr/>
              <a:t>‹#›</a:t>
            </a:fld>
            <a:endParaRPr lang="en-US"/>
          </a:p>
        </p:txBody>
      </p:sp>
    </p:spTree>
    <p:extLst>
      <p:ext uri="{BB962C8B-B14F-4D97-AF65-F5344CB8AC3E}">
        <p14:creationId xmlns:p14="http://schemas.microsoft.com/office/powerpoint/2010/main" val="2585058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93C26E9-B99E-4B29-A40F-90151131B093}" type="slidenum">
              <a:rPr lang="en-US"/>
              <a:pPr/>
              <a:t>‹#›</a:t>
            </a:fld>
            <a:endParaRPr lang="en-US"/>
          </a:p>
        </p:txBody>
      </p:sp>
    </p:spTree>
    <p:extLst>
      <p:ext uri="{BB962C8B-B14F-4D97-AF65-F5344CB8AC3E}">
        <p14:creationId xmlns:p14="http://schemas.microsoft.com/office/powerpoint/2010/main" val="3040980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i="0">
                <a:solidFill>
                  <a:srgbClr val="898989"/>
                </a:solidFill>
                <a:latin typeface="+mn-lt"/>
                <a:ea typeface="ＭＳ Ｐゴシック" pitchFamily="1" charset="-128"/>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i="0">
                <a:solidFill>
                  <a:srgbClr val="898989"/>
                </a:solidFill>
                <a:latin typeface="+mn-lt"/>
                <a:ea typeface="ＭＳ Ｐゴシック" pitchFamily="1" charset="-128"/>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i="0">
                <a:solidFill>
                  <a:srgbClr val="898989"/>
                </a:solidFill>
                <a:latin typeface="Calibri" panose="020F0502020204030204" pitchFamily="34" charset="0"/>
              </a:defRPr>
            </a:lvl1pPr>
          </a:lstStyle>
          <a:p>
            <a:fld id="{1C2B7456-99ED-4CE3-B4D4-126290684969}" type="slidenum">
              <a:rPr lang="en-US"/>
              <a:pPr/>
              <a:t>‹#›</a:t>
            </a:fld>
            <a:endParaRPr lang="en-US"/>
          </a:p>
        </p:txBody>
      </p:sp>
      <p:pic>
        <p:nvPicPr>
          <p:cNvPr id="1031" name="Picture 10" descr="TemplatePresentasi-Content.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6350"/>
            <a:ext cx="9144000" cy="6851650"/>
          </a:xfrm>
          <a:prstGeom prst="rect">
            <a:avLst/>
          </a:prstGeom>
          <a:solidFill>
            <a:srgbClr val="0A2967"/>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defTabSz="457200" rtl="0" eaLnBrk="0" fontAlgn="base" hangingPunct="0">
        <a:spcBef>
          <a:spcPct val="0"/>
        </a:spcBef>
        <a:spcAft>
          <a:spcPct val="0"/>
        </a:spcAft>
        <a:defRPr sz="44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pitchFamily="1"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pitchFamily="1"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pitchFamily="1"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pitchFamily="1" charset="-128"/>
        </a:defRPr>
      </a:lvl5pPr>
      <a:lvl6pPr marL="457200" algn="ctr" defTabSz="457200" rtl="0" eaLnBrk="0" fontAlgn="base" hangingPunct="0">
        <a:spcBef>
          <a:spcPct val="0"/>
        </a:spcBef>
        <a:spcAft>
          <a:spcPct val="0"/>
        </a:spcAft>
        <a:defRPr sz="4400">
          <a:solidFill>
            <a:schemeClr val="tx1"/>
          </a:solidFill>
          <a:latin typeface="Calibri" pitchFamily="34" charset="0"/>
          <a:ea typeface="ＭＳ Ｐゴシック" pitchFamily="1" charset="-128"/>
        </a:defRPr>
      </a:lvl6pPr>
      <a:lvl7pPr marL="914400" algn="ctr" defTabSz="457200" rtl="0" eaLnBrk="0" fontAlgn="base" hangingPunct="0">
        <a:spcBef>
          <a:spcPct val="0"/>
        </a:spcBef>
        <a:spcAft>
          <a:spcPct val="0"/>
        </a:spcAft>
        <a:defRPr sz="4400">
          <a:solidFill>
            <a:schemeClr val="tx1"/>
          </a:solidFill>
          <a:latin typeface="Calibri" pitchFamily="34" charset="0"/>
          <a:ea typeface="ＭＳ Ｐゴシック" pitchFamily="1" charset="-128"/>
        </a:defRPr>
      </a:lvl7pPr>
      <a:lvl8pPr marL="1371600" algn="ctr" defTabSz="457200" rtl="0" eaLnBrk="0" fontAlgn="base" hangingPunct="0">
        <a:spcBef>
          <a:spcPct val="0"/>
        </a:spcBef>
        <a:spcAft>
          <a:spcPct val="0"/>
        </a:spcAft>
        <a:defRPr sz="4400">
          <a:solidFill>
            <a:schemeClr val="tx1"/>
          </a:solidFill>
          <a:latin typeface="Calibri" pitchFamily="34" charset="0"/>
          <a:ea typeface="ＭＳ Ｐゴシック" pitchFamily="1" charset="-128"/>
        </a:defRPr>
      </a:lvl8pPr>
      <a:lvl9pPr marL="1828800" algn="ctr" defTabSz="457200" rtl="0" eaLnBrk="0" fontAlgn="base" hangingPunct="0">
        <a:spcBef>
          <a:spcPct val="0"/>
        </a:spcBef>
        <a:spcAft>
          <a:spcPct val="0"/>
        </a:spcAft>
        <a:defRPr sz="4400">
          <a:solidFill>
            <a:schemeClr val="tx1"/>
          </a:solidFill>
          <a:latin typeface="Calibri" pitchFamily="34" charset="0"/>
          <a:ea typeface="ＭＳ Ｐゴシック" pitchFamily="1"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defTabSz="457200"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defTabSz="457200"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defTabSz="457200"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6pPr>
      <a:lvl7pPr marL="29718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7pPr>
      <a:lvl8pPr marL="34290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8pPr>
      <a:lvl9pPr marL="38862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fst.ut.ac.id/index.php/agribisnis-s1/"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p:cNvSpPr>
          <p:nvPr>
            <p:ph type="title"/>
          </p:nvPr>
        </p:nvSpPr>
        <p:spPr>
          <a:xfrm>
            <a:off x="457200" y="274638"/>
            <a:ext cx="8229600" cy="1511300"/>
          </a:xfrm>
        </p:spPr>
        <p:txBody>
          <a:bodyPr/>
          <a:lstStyle/>
          <a:p>
            <a:r>
              <a:rPr lang="en-US" altLang="en-US" sz="4000" b="1" dirty="0" smtClean="0"/>
              <a:t> </a:t>
            </a:r>
            <a:r>
              <a:rPr lang="en-US" altLang="en-US" sz="2400" b="1" dirty="0" smtClean="0">
                <a:latin typeface="Arial Black" panose="020B0A04020102020204" pitchFamily="34" charset="0"/>
              </a:rPr>
              <a:t>MATA KULIAH BERPRAKTIK/PRAKTIKUM DAN KARYA ILMIAH</a:t>
            </a:r>
          </a:p>
        </p:txBody>
      </p:sp>
      <p:sp>
        <p:nvSpPr>
          <p:cNvPr id="2051" name="Rectangle 3"/>
          <p:cNvSpPr>
            <a:spLocks noGrp="1"/>
          </p:cNvSpPr>
          <p:nvPr>
            <p:ph type="body" idx="1"/>
          </p:nvPr>
        </p:nvSpPr>
        <p:spPr>
          <a:xfrm>
            <a:off x="428625" y="1714500"/>
            <a:ext cx="8229600" cy="4071938"/>
          </a:xfrm>
        </p:spPr>
        <p:txBody>
          <a:bodyPr/>
          <a:lstStyle/>
          <a:p>
            <a:pPr>
              <a:lnSpc>
                <a:spcPct val="80000"/>
              </a:lnSpc>
              <a:buFont typeface="Arial" charset="0"/>
              <a:buChar char="•"/>
              <a:defRPr/>
            </a:pPr>
            <a:endParaRPr lang="en-US" dirty="0" smtClean="0"/>
          </a:p>
          <a:p>
            <a:pPr algn="ctr">
              <a:lnSpc>
                <a:spcPct val="80000"/>
              </a:lnSpc>
              <a:buFont typeface="Arial" charset="0"/>
              <a:buChar char="•"/>
              <a:defRPr/>
            </a:pPr>
            <a:r>
              <a:rPr lang="en-US" dirty="0" smtClean="0"/>
              <a:t>TIM </a:t>
            </a:r>
            <a:r>
              <a:rPr lang="en-US" smtClean="0"/>
              <a:t>DOSEN UPBJJ</a:t>
            </a:r>
          </a:p>
          <a:p>
            <a:pPr algn="ctr">
              <a:lnSpc>
                <a:spcPct val="80000"/>
              </a:lnSpc>
              <a:buFont typeface="Arial" charset="0"/>
              <a:buChar char="•"/>
              <a:defRPr/>
            </a:pPr>
            <a:endParaRPr lang="en-US" dirty="0" smtClean="0"/>
          </a:p>
          <a:p>
            <a:pPr marL="0" indent="0" algn="ctr">
              <a:lnSpc>
                <a:spcPct val="80000"/>
              </a:lnSpc>
              <a:buFont typeface="Arial" charset="0"/>
              <a:buNone/>
              <a:defRPr/>
            </a:pPr>
            <a:r>
              <a:rPr lang="en-US" sz="1600" b="1" dirty="0" smtClean="0"/>
              <a:t>ENNY </a:t>
            </a:r>
            <a:r>
              <a:rPr lang="en-US" sz="1600" b="1" dirty="0" smtClean="0"/>
              <a:t>SRI </a:t>
            </a:r>
            <a:r>
              <a:rPr lang="en-US" sz="1600" b="1" dirty="0" smtClean="0"/>
              <a:t>MARTINI</a:t>
            </a:r>
          </a:p>
          <a:p>
            <a:pPr marL="0" indent="0" algn="ctr">
              <a:lnSpc>
                <a:spcPct val="80000"/>
              </a:lnSpc>
              <a:buFont typeface="Arial" charset="0"/>
              <a:buNone/>
              <a:defRPr/>
            </a:pPr>
            <a:r>
              <a:rPr lang="en-US" sz="1600" b="1" dirty="0" smtClean="0"/>
              <a:t>TEGUH SAHIDAN</a:t>
            </a:r>
          </a:p>
          <a:p>
            <a:pPr marL="0" indent="0" algn="ctr">
              <a:lnSpc>
                <a:spcPct val="80000"/>
              </a:lnSpc>
              <a:buFont typeface="Arial" charset="0"/>
              <a:buNone/>
              <a:defRPr/>
            </a:pPr>
            <a:r>
              <a:rPr lang="en-US" sz="1600" b="1" dirty="0" smtClean="0"/>
              <a:t>TRIANA SRIGUNARTI</a:t>
            </a:r>
          </a:p>
          <a:p>
            <a:pPr marL="0" indent="0" algn="ctr">
              <a:lnSpc>
                <a:spcPct val="80000"/>
              </a:lnSpc>
              <a:buFont typeface="Arial" charset="0"/>
              <a:buNone/>
              <a:defRPr/>
            </a:pPr>
            <a:r>
              <a:rPr lang="en-US" sz="1600" b="1" dirty="0" smtClean="0"/>
              <a:t>REDI FIRMANSYAH</a:t>
            </a:r>
          </a:p>
          <a:p>
            <a:pPr marL="0" indent="0" algn="ctr">
              <a:lnSpc>
                <a:spcPct val="80000"/>
              </a:lnSpc>
              <a:buFont typeface="Arial" charset="0"/>
              <a:buNone/>
              <a:defRPr/>
            </a:pPr>
            <a:r>
              <a:rPr lang="en-US" sz="1600" b="1" dirty="0" smtClean="0"/>
              <a:t>MUSTIKA DIANA</a:t>
            </a:r>
          </a:p>
          <a:p>
            <a:pPr marL="0" indent="0" algn="ctr">
              <a:lnSpc>
                <a:spcPct val="80000"/>
              </a:lnSpc>
              <a:buFont typeface="Arial" charset="0"/>
              <a:buNone/>
              <a:defRPr/>
            </a:pPr>
            <a:r>
              <a:rPr lang="en-US" sz="1600" b="1" dirty="0" smtClean="0"/>
              <a:t>ALPIN HERMAN SAPUTRA</a:t>
            </a:r>
            <a:endParaRPr lang="en-US" sz="1600" b="1" dirty="0" smtClean="0"/>
          </a:p>
          <a:p>
            <a:pPr marL="0" indent="0" algn="ctr">
              <a:lnSpc>
                <a:spcPct val="80000"/>
              </a:lnSpc>
              <a:buFont typeface="Arial" charset="0"/>
              <a:buNone/>
              <a:defRPr/>
            </a:pPr>
            <a:r>
              <a:rPr lang="en-US" b="1" dirty="0" smtClean="0"/>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altLang="en-US" b="1" dirty="0" smtClean="0"/>
              <a:t>     </a:t>
            </a:r>
            <a:r>
              <a:rPr lang="en-US" altLang="en-US" sz="2800" b="1" dirty="0" smtClean="0">
                <a:latin typeface="Arial Black" panose="020B0A04020102020204" pitchFamily="34" charset="0"/>
              </a:rPr>
              <a:t>MK BERPRAKTEK/PRAKTIKUM</a:t>
            </a:r>
            <a:endParaRPr lang="en-US" altLang="en-US" sz="2800" dirty="0" smtClean="0">
              <a:latin typeface="Arial Black" panose="020B0A04020102020204" pitchFamily="34" charset="0"/>
            </a:endParaRPr>
          </a:p>
        </p:txBody>
      </p:sp>
      <p:sp>
        <p:nvSpPr>
          <p:cNvPr id="4099" name="Content Placeholder 2"/>
          <p:cNvSpPr>
            <a:spLocks noGrp="1"/>
          </p:cNvSpPr>
          <p:nvPr>
            <p:ph idx="1"/>
          </p:nvPr>
        </p:nvSpPr>
        <p:spPr/>
        <p:txBody>
          <a:bodyPr/>
          <a:lstStyle/>
          <a:p>
            <a:pPr>
              <a:lnSpc>
                <a:spcPct val="80000"/>
              </a:lnSpc>
              <a:buFont typeface="Arial" panose="020B0604020202020204" pitchFamily="34" charset="0"/>
              <a:buNone/>
            </a:pPr>
            <a:r>
              <a:rPr lang="en-US" altLang="en-US" sz="2800" b="1" dirty="0" err="1" smtClean="0"/>
              <a:t>Adalah</a:t>
            </a:r>
            <a:r>
              <a:rPr lang="en-US" altLang="en-US" sz="2800" b="1" dirty="0" smtClean="0"/>
              <a:t> </a:t>
            </a:r>
            <a:r>
              <a:rPr lang="en-US" altLang="en-US" sz="2800" b="1" dirty="0" err="1" smtClean="0">
                <a:solidFill>
                  <a:srgbClr val="FF0000"/>
                </a:solidFill>
              </a:rPr>
              <a:t>aspek</a:t>
            </a:r>
            <a:r>
              <a:rPr lang="en-US" altLang="en-US" sz="2800" b="1" dirty="0" smtClean="0">
                <a:solidFill>
                  <a:srgbClr val="FF0000"/>
                </a:solidFill>
              </a:rPr>
              <a:t> proses </a:t>
            </a:r>
            <a:r>
              <a:rPr lang="en-US" altLang="en-US" sz="2800" b="1" dirty="0" err="1" smtClean="0"/>
              <a:t>pelaksanaan</a:t>
            </a:r>
            <a:r>
              <a:rPr lang="en-US" altLang="en-US" sz="2800" b="1" dirty="0" smtClean="0"/>
              <a:t> </a:t>
            </a:r>
            <a:r>
              <a:rPr lang="en-US" altLang="en-US" sz="2800" b="1" dirty="0" err="1" smtClean="0"/>
              <a:t>praktek</a:t>
            </a:r>
            <a:r>
              <a:rPr lang="en-US" altLang="en-US" sz="2800" b="1" dirty="0" smtClean="0"/>
              <a:t>, </a:t>
            </a:r>
            <a:r>
              <a:rPr lang="en-US" altLang="en-US" sz="2800" b="1" dirty="0" err="1" smtClean="0"/>
              <a:t>praktikum</a:t>
            </a:r>
            <a:r>
              <a:rPr lang="en-US" altLang="en-US" sz="2800" b="1" dirty="0" smtClean="0"/>
              <a:t>, </a:t>
            </a:r>
            <a:r>
              <a:rPr lang="en-US" altLang="en-US" sz="2800" b="1" dirty="0" err="1" smtClean="0"/>
              <a:t>laporan</a:t>
            </a:r>
            <a:r>
              <a:rPr lang="en-US" altLang="en-US" sz="2800" b="1" dirty="0" smtClean="0"/>
              <a:t> </a:t>
            </a:r>
            <a:r>
              <a:rPr lang="en-US" altLang="en-US" sz="2800" b="1" dirty="0" err="1" smtClean="0"/>
              <a:t>praktek</a:t>
            </a:r>
            <a:r>
              <a:rPr lang="en-US" altLang="en-US" sz="2800" b="1" dirty="0" smtClean="0"/>
              <a:t>/</a:t>
            </a:r>
            <a:r>
              <a:rPr lang="en-US" altLang="en-US" sz="2800" b="1" dirty="0" err="1" smtClean="0"/>
              <a:t>praktikum</a:t>
            </a:r>
            <a:r>
              <a:rPr lang="en-US" altLang="en-US" sz="2800" b="1" dirty="0" smtClean="0"/>
              <a:t> </a:t>
            </a:r>
            <a:r>
              <a:rPr lang="en-US" altLang="en-US" sz="2800" b="1" dirty="0" err="1" smtClean="0"/>
              <a:t>dan</a:t>
            </a:r>
            <a:r>
              <a:rPr lang="en-US" altLang="en-US" sz="2800" b="1" dirty="0" smtClean="0"/>
              <a:t> </a:t>
            </a:r>
            <a:r>
              <a:rPr lang="en-US" altLang="en-US" sz="2800" b="1" dirty="0" err="1" smtClean="0"/>
              <a:t>atau</a:t>
            </a:r>
            <a:r>
              <a:rPr lang="en-US" altLang="en-US" sz="2800" b="1" dirty="0" smtClean="0"/>
              <a:t> </a:t>
            </a:r>
            <a:r>
              <a:rPr lang="en-US" altLang="en-US" sz="2800" b="1" dirty="0" err="1" smtClean="0"/>
              <a:t>ujian</a:t>
            </a:r>
            <a:r>
              <a:rPr lang="en-US" altLang="en-US" sz="2800" b="1" dirty="0" smtClean="0"/>
              <a:t> </a:t>
            </a:r>
            <a:r>
              <a:rPr lang="en-US" altLang="en-US" sz="2800" b="1" dirty="0" err="1" smtClean="0"/>
              <a:t>praktek</a:t>
            </a:r>
            <a:r>
              <a:rPr lang="en-US" altLang="en-US" sz="2800" b="1" dirty="0" smtClean="0"/>
              <a:t>/</a:t>
            </a:r>
            <a:r>
              <a:rPr lang="en-US" altLang="en-US" sz="2800" b="1" dirty="0" err="1" smtClean="0"/>
              <a:t>praktikum</a:t>
            </a:r>
            <a:endParaRPr lang="en-US" altLang="en-US" sz="2800" b="1" dirty="0" smtClean="0"/>
          </a:p>
          <a:p>
            <a:pPr>
              <a:lnSpc>
                <a:spcPct val="80000"/>
              </a:lnSpc>
              <a:buFont typeface="Arial" panose="020B0604020202020204" pitchFamily="34" charset="0"/>
              <a:buNone/>
            </a:pPr>
            <a:endParaRPr lang="en-US" altLang="en-US" sz="2800" b="1" dirty="0" smtClean="0"/>
          </a:p>
          <a:p>
            <a:pPr>
              <a:lnSpc>
                <a:spcPct val="80000"/>
              </a:lnSpc>
              <a:buFont typeface="Arial" panose="020B0604020202020204" pitchFamily="34" charset="0"/>
              <a:buNone/>
            </a:pPr>
            <a:r>
              <a:rPr lang="en-US" altLang="en-US" sz="2800" b="1" dirty="0" smtClean="0"/>
              <a:t>Masa </a:t>
            </a:r>
            <a:r>
              <a:rPr lang="en-US" altLang="en-US" sz="2800" b="1" dirty="0" err="1" smtClean="0"/>
              <a:t>berlakunya</a:t>
            </a:r>
            <a:r>
              <a:rPr lang="en-US" altLang="en-US" sz="2800" b="1" dirty="0" smtClean="0"/>
              <a:t> </a:t>
            </a:r>
            <a:r>
              <a:rPr lang="en-US" altLang="en-US" sz="2800" b="1" dirty="0" err="1" smtClean="0"/>
              <a:t>adalah</a:t>
            </a:r>
            <a:r>
              <a:rPr lang="en-US" altLang="en-US" sz="2800" b="1" dirty="0" smtClean="0"/>
              <a:t> </a:t>
            </a:r>
            <a:r>
              <a:rPr lang="en-US" altLang="en-US" sz="2800" b="1" dirty="0" err="1" smtClean="0"/>
              <a:t>selama</a:t>
            </a:r>
            <a:r>
              <a:rPr lang="en-US" altLang="en-US" sz="2800" b="1" dirty="0" smtClean="0"/>
              <a:t> </a:t>
            </a:r>
            <a:r>
              <a:rPr lang="en-US" altLang="en-US" sz="2800" b="1" dirty="0" err="1" smtClean="0"/>
              <a:t>menjadi</a:t>
            </a:r>
            <a:r>
              <a:rPr lang="en-US" altLang="en-US" sz="2800" b="1" dirty="0" smtClean="0"/>
              <a:t> </a:t>
            </a:r>
            <a:r>
              <a:rPr lang="en-US" altLang="en-US" sz="2800" b="1" dirty="0" err="1" smtClean="0"/>
              <a:t>mahasiswa</a:t>
            </a:r>
            <a:r>
              <a:rPr lang="en-US" altLang="en-US" sz="2800" b="1" dirty="0" smtClean="0"/>
              <a:t> UT </a:t>
            </a:r>
            <a:r>
              <a:rPr lang="en-US" altLang="en-US" sz="2800" b="1" dirty="0" err="1" smtClean="0"/>
              <a:t>berdasarkan</a:t>
            </a:r>
            <a:r>
              <a:rPr lang="en-US" altLang="en-US" sz="2800" b="1" dirty="0" smtClean="0"/>
              <a:t> Surat </a:t>
            </a:r>
            <a:r>
              <a:rPr lang="en-US" altLang="en-US" sz="2800" b="1" dirty="0" err="1" smtClean="0"/>
              <a:t>Keputusan</a:t>
            </a:r>
            <a:r>
              <a:rPr lang="en-US" altLang="en-US" sz="2800" b="1" dirty="0" smtClean="0"/>
              <a:t> </a:t>
            </a:r>
            <a:r>
              <a:rPr lang="en-US" altLang="en-US" sz="2800" b="1" dirty="0" err="1" smtClean="0"/>
              <a:t>Rektor</a:t>
            </a:r>
            <a:r>
              <a:rPr lang="en-US" altLang="en-US" sz="2800" b="1" dirty="0" smtClean="0"/>
              <a:t> UT No,243/H31/KEP/2010 </a:t>
            </a:r>
            <a:r>
              <a:rPr lang="en-US" altLang="en-US" sz="2800" b="1" dirty="0" err="1" smtClean="0"/>
              <a:t>tentang</a:t>
            </a:r>
            <a:r>
              <a:rPr lang="en-US" altLang="en-US" sz="2800" b="1" dirty="0" smtClean="0"/>
              <a:t> </a:t>
            </a:r>
            <a:r>
              <a:rPr lang="en-US" altLang="en-US" sz="2800" b="1" dirty="0" err="1" smtClean="0"/>
              <a:t>Komposisi</a:t>
            </a:r>
            <a:r>
              <a:rPr lang="en-US" altLang="en-US" sz="2800" b="1" dirty="0" smtClean="0"/>
              <a:t> </a:t>
            </a:r>
            <a:r>
              <a:rPr lang="en-US" altLang="en-US" sz="2800" b="1" dirty="0" err="1" smtClean="0"/>
              <a:t>dan</a:t>
            </a:r>
            <a:r>
              <a:rPr lang="en-US" altLang="en-US" sz="2800" b="1" dirty="0" smtClean="0"/>
              <a:t> </a:t>
            </a:r>
            <a:r>
              <a:rPr lang="en-US" altLang="en-US" sz="2800" b="1" dirty="0" err="1" smtClean="0"/>
              <a:t>bobot</a:t>
            </a:r>
            <a:r>
              <a:rPr lang="en-US" altLang="en-US" sz="2800" b="1" dirty="0" smtClean="0"/>
              <a:t> </a:t>
            </a:r>
            <a:r>
              <a:rPr lang="en-US" altLang="en-US" sz="2800" b="1" dirty="0" err="1" smtClean="0"/>
              <a:t>Penilaian</a:t>
            </a:r>
            <a:r>
              <a:rPr lang="en-US" altLang="en-US" sz="2800" b="1" dirty="0" smtClean="0"/>
              <a:t> </a:t>
            </a:r>
            <a:r>
              <a:rPr lang="en-US" altLang="en-US" sz="2800" b="1" dirty="0" err="1" smtClean="0"/>
              <a:t>Hasil</a:t>
            </a:r>
            <a:r>
              <a:rPr lang="en-US" altLang="en-US" sz="2800" b="1" dirty="0" smtClean="0"/>
              <a:t> </a:t>
            </a:r>
            <a:r>
              <a:rPr lang="en-US" altLang="en-US" sz="2800" b="1" dirty="0" err="1" smtClean="0"/>
              <a:t>Belajar</a:t>
            </a:r>
            <a:r>
              <a:rPr lang="en-US" altLang="en-US" sz="2800" b="1" dirty="0" smtClean="0"/>
              <a:t> </a:t>
            </a:r>
            <a:r>
              <a:rPr lang="en-US" altLang="en-US" sz="2800" b="1" dirty="0" err="1" smtClean="0"/>
              <a:t>bagi</a:t>
            </a:r>
            <a:r>
              <a:rPr lang="en-US" altLang="en-US" sz="2800" b="1" dirty="0" smtClean="0"/>
              <a:t> </a:t>
            </a:r>
            <a:r>
              <a:rPr lang="en-US" altLang="en-US" sz="2800" b="1" dirty="0" err="1" smtClean="0"/>
              <a:t>Mahasiswa</a:t>
            </a:r>
            <a:r>
              <a:rPr lang="en-US" altLang="en-US" sz="2800" b="1" dirty="0" smtClean="0"/>
              <a:t> UT</a:t>
            </a:r>
          </a:p>
        </p:txBody>
      </p:sp>
    </p:spTree>
    <p:extLst>
      <p:ext uri="{BB962C8B-B14F-4D97-AF65-F5344CB8AC3E}">
        <p14:creationId xmlns:p14="http://schemas.microsoft.com/office/powerpoint/2010/main" val="4190377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altLang="en-US" b="1" dirty="0" smtClean="0"/>
              <a:t>       </a:t>
            </a:r>
            <a:r>
              <a:rPr lang="en-US" altLang="en-US" sz="2800" b="1" dirty="0" smtClean="0"/>
              <a:t>MATA KULIAH BERPRAKTEK /PRAKTIKUM</a:t>
            </a:r>
            <a:endParaRPr lang="en-US" altLang="en-US" sz="2800" dirty="0" smtClean="0">
              <a:latin typeface="Arial Black" panose="020B0A04020102020204" pitchFamily="34" charset="0"/>
            </a:endParaRPr>
          </a:p>
        </p:txBody>
      </p:sp>
      <p:sp>
        <p:nvSpPr>
          <p:cNvPr id="3075" name="Content Placeholder 2"/>
          <p:cNvSpPr>
            <a:spLocks noGrp="1"/>
          </p:cNvSpPr>
          <p:nvPr>
            <p:ph idx="1"/>
          </p:nvPr>
        </p:nvSpPr>
        <p:spPr/>
        <p:txBody>
          <a:bodyPr/>
          <a:lstStyle/>
          <a:p>
            <a:pPr>
              <a:lnSpc>
                <a:spcPct val="80000"/>
              </a:lnSpc>
            </a:pPr>
            <a:r>
              <a:rPr lang="en-US" altLang="en-US" sz="2000" dirty="0" smtClean="0"/>
              <a:t>KETERANGAN PADA KATALOG  </a:t>
            </a:r>
          </a:p>
          <a:p>
            <a:pPr>
              <a:lnSpc>
                <a:spcPct val="80000"/>
              </a:lnSpc>
            </a:pPr>
            <a:endParaRPr lang="en-US" altLang="en-US" sz="2000" dirty="0" smtClean="0"/>
          </a:p>
          <a:p>
            <a:pPr algn="just">
              <a:lnSpc>
                <a:spcPct val="80000"/>
              </a:lnSpc>
            </a:pPr>
            <a:r>
              <a:rPr lang="en-US" altLang="en-US" sz="2000" b="1" dirty="0" err="1" smtClean="0"/>
              <a:t>Tanda</a:t>
            </a:r>
            <a:r>
              <a:rPr lang="en-US" altLang="en-US" sz="2000" b="1" dirty="0" smtClean="0"/>
              <a:t> </a:t>
            </a:r>
            <a:r>
              <a:rPr lang="en-US" altLang="en-US" sz="2000" b="1" dirty="0" err="1" smtClean="0"/>
              <a:t>BPr</a:t>
            </a:r>
            <a:r>
              <a:rPr lang="en-US" altLang="en-US" sz="2000" b="1" dirty="0" smtClean="0"/>
              <a:t>, E :</a:t>
            </a:r>
            <a:r>
              <a:rPr lang="en-US" altLang="en-US" sz="2000" dirty="0" smtClean="0"/>
              <a:t> </a:t>
            </a:r>
            <a:r>
              <a:rPr lang="en-US" altLang="en-US" sz="2000" b="1" dirty="0" err="1" smtClean="0"/>
              <a:t>Nilai</a:t>
            </a:r>
            <a:r>
              <a:rPr lang="en-US" altLang="en-US" sz="2000" b="1" dirty="0" smtClean="0"/>
              <a:t> </a:t>
            </a:r>
            <a:r>
              <a:rPr lang="en-US" altLang="en-US" sz="2000" b="1" dirty="0" err="1" smtClean="0"/>
              <a:t>Akhir</a:t>
            </a:r>
            <a:r>
              <a:rPr lang="en-US" altLang="en-US" sz="2000" b="1" dirty="0" smtClean="0"/>
              <a:t> </a:t>
            </a:r>
            <a:r>
              <a:rPr lang="en-US" altLang="en-US" sz="2000" dirty="0" smtClean="0"/>
              <a:t>(</a:t>
            </a:r>
            <a:r>
              <a:rPr lang="en-US" altLang="en-US" sz="2000" dirty="0" err="1" smtClean="0"/>
              <a:t>Ujian</a:t>
            </a:r>
            <a:r>
              <a:rPr lang="en-US" altLang="en-US" sz="2000" dirty="0" smtClean="0"/>
              <a:t> URAIAN + </a:t>
            </a:r>
            <a:r>
              <a:rPr lang="en-US" altLang="en-US" sz="2000" dirty="0" err="1" smtClean="0"/>
              <a:t>Praktek</a:t>
            </a:r>
            <a:r>
              <a:rPr lang="en-US" altLang="en-US" sz="2000" dirty="0" smtClean="0"/>
              <a:t>) </a:t>
            </a:r>
          </a:p>
          <a:p>
            <a:pPr algn="just">
              <a:lnSpc>
                <a:spcPct val="80000"/>
              </a:lnSpc>
            </a:pPr>
            <a:r>
              <a:rPr lang="en-US" altLang="en-US" sz="2000" dirty="0" err="1" smtClean="0">
                <a:solidFill>
                  <a:srgbClr val="FF0000"/>
                </a:solidFill>
              </a:rPr>
              <a:t>kalau</a:t>
            </a:r>
            <a:r>
              <a:rPr lang="en-US" altLang="en-US" sz="2000" dirty="0" smtClean="0">
                <a:solidFill>
                  <a:srgbClr val="FF0000"/>
                </a:solidFill>
              </a:rPr>
              <a:t> </a:t>
            </a:r>
            <a:r>
              <a:rPr lang="en-US" altLang="en-US" sz="2000" dirty="0" err="1" smtClean="0">
                <a:solidFill>
                  <a:srgbClr val="FF0000"/>
                </a:solidFill>
              </a:rPr>
              <a:t>tidak</a:t>
            </a:r>
            <a:r>
              <a:rPr lang="en-US" altLang="en-US" sz="2000" dirty="0" smtClean="0">
                <a:solidFill>
                  <a:srgbClr val="FF0000"/>
                </a:solidFill>
              </a:rPr>
              <a:t> </a:t>
            </a:r>
            <a:r>
              <a:rPr lang="en-US" altLang="en-US" sz="2000" dirty="0" err="1" smtClean="0">
                <a:solidFill>
                  <a:srgbClr val="FF0000"/>
                </a:solidFill>
              </a:rPr>
              <a:t>ada</a:t>
            </a:r>
            <a:r>
              <a:rPr lang="en-US" altLang="en-US" sz="2000" dirty="0" smtClean="0">
                <a:solidFill>
                  <a:srgbClr val="FF0000"/>
                </a:solidFill>
              </a:rPr>
              <a:t> </a:t>
            </a:r>
            <a:r>
              <a:rPr lang="en-US" altLang="en-US" sz="2000" dirty="0" err="1" smtClean="0">
                <a:solidFill>
                  <a:srgbClr val="FF0000"/>
                </a:solidFill>
              </a:rPr>
              <a:t>nilai</a:t>
            </a:r>
            <a:r>
              <a:rPr lang="en-US" altLang="en-US" sz="2000" dirty="0" smtClean="0">
                <a:solidFill>
                  <a:srgbClr val="FF0000"/>
                </a:solidFill>
              </a:rPr>
              <a:t> </a:t>
            </a:r>
            <a:r>
              <a:rPr lang="en-US" altLang="en-US" sz="2000" dirty="0" err="1" smtClean="0">
                <a:solidFill>
                  <a:srgbClr val="FF0000"/>
                </a:solidFill>
              </a:rPr>
              <a:t>praktek</a:t>
            </a:r>
            <a:r>
              <a:rPr lang="en-US" altLang="en-US" sz="2000" dirty="0" smtClean="0">
                <a:solidFill>
                  <a:srgbClr val="FF0000"/>
                </a:solidFill>
              </a:rPr>
              <a:t> </a:t>
            </a:r>
            <a:r>
              <a:rPr lang="en-US" altLang="en-US" sz="2000" dirty="0" err="1" smtClean="0">
                <a:solidFill>
                  <a:srgbClr val="FF0000"/>
                </a:solidFill>
              </a:rPr>
              <a:t>Nilai</a:t>
            </a:r>
            <a:r>
              <a:rPr lang="en-US" altLang="en-US" sz="2000" dirty="0" smtClean="0">
                <a:solidFill>
                  <a:srgbClr val="FF0000"/>
                </a:solidFill>
              </a:rPr>
              <a:t> </a:t>
            </a:r>
            <a:r>
              <a:rPr lang="en-US" altLang="en-US" sz="2000" dirty="0" err="1" smtClean="0">
                <a:solidFill>
                  <a:srgbClr val="FF0000"/>
                </a:solidFill>
              </a:rPr>
              <a:t>Akhir</a:t>
            </a:r>
            <a:r>
              <a:rPr lang="en-US" altLang="en-US" sz="2000" dirty="0" smtClean="0">
                <a:solidFill>
                  <a:srgbClr val="FF0000"/>
                </a:solidFill>
              </a:rPr>
              <a:t> </a:t>
            </a:r>
            <a:r>
              <a:rPr lang="en-US" altLang="en-US" sz="2000" dirty="0" err="1" smtClean="0">
                <a:solidFill>
                  <a:srgbClr val="FF0000"/>
                </a:solidFill>
              </a:rPr>
              <a:t>Tidak</a:t>
            </a:r>
            <a:r>
              <a:rPr lang="en-US" altLang="en-US" sz="2000" dirty="0" smtClean="0">
                <a:solidFill>
                  <a:srgbClr val="FF0000"/>
                </a:solidFill>
              </a:rPr>
              <a:t> </a:t>
            </a:r>
            <a:r>
              <a:rPr lang="en-US" altLang="en-US" sz="2000" dirty="0" err="1" smtClean="0">
                <a:solidFill>
                  <a:srgbClr val="FF0000"/>
                </a:solidFill>
              </a:rPr>
              <a:t>bisa</a:t>
            </a:r>
            <a:r>
              <a:rPr lang="en-US" altLang="en-US" sz="2000" dirty="0" smtClean="0">
                <a:solidFill>
                  <a:srgbClr val="FF0000"/>
                </a:solidFill>
              </a:rPr>
              <a:t> </a:t>
            </a:r>
            <a:r>
              <a:rPr lang="en-US" altLang="en-US" sz="2000" dirty="0" err="1" smtClean="0">
                <a:solidFill>
                  <a:srgbClr val="FF0000"/>
                </a:solidFill>
              </a:rPr>
              <a:t>diproses</a:t>
            </a:r>
            <a:r>
              <a:rPr lang="en-US" altLang="en-US" sz="2000" dirty="0" smtClean="0">
                <a:solidFill>
                  <a:srgbClr val="FF0000"/>
                </a:solidFill>
              </a:rPr>
              <a:t> (50% +50%)</a:t>
            </a:r>
          </a:p>
          <a:p>
            <a:pPr algn="just">
              <a:lnSpc>
                <a:spcPct val="80000"/>
              </a:lnSpc>
            </a:pPr>
            <a:r>
              <a:rPr lang="en-US" altLang="en-US" sz="2000" dirty="0" smtClean="0">
                <a:solidFill>
                  <a:srgbClr val="FF0000"/>
                </a:solidFill>
              </a:rPr>
              <a:t>PRAKTEKNYA MELALUI ONLINE  </a:t>
            </a:r>
          </a:p>
          <a:p>
            <a:pPr marL="0" indent="0" algn="just">
              <a:lnSpc>
                <a:spcPct val="80000"/>
              </a:lnSpc>
              <a:buNone/>
            </a:pPr>
            <a:endParaRPr lang="en-US" altLang="en-US" sz="2000" dirty="0" smtClean="0">
              <a:solidFill>
                <a:srgbClr val="FF0000"/>
              </a:solidFill>
            </a:endParaRPr>
          </a:p>
          <a:p>
            <a:pPr>
              <a:lnSpc>
                <a:spcPct val="80000"/>
              </a:lnSpc>
            </a:pPr>
            <a:r>
              <a:rPr lang="en-US" altLang="en-US" sz="2000" b="1" dirty="0" err="1" smtClean="0"/>
              <a:t>Tanda</a:t>
            </a:r>
            <a:r>
              <a:rPr lang="en-US" altLang="en-US" sz="2000" b="1" dirty="0" smtClean="0"/>
              <a:t> </a:t>
            </a:r>
            <a:r>
              <a:rPr lang="en-US" altLang="en-US" sz="2400" b="1" dirty="0" err="1" smtClean="0"/>
              <a:t>Pr</a:t>
            </a:r>
            <a:r>
              <a:rPr lang="en-US" altLang="en-US" sz="2000" dirty="0" smtClean="0"/>
              <a:t> : </a:t>
            </a:r>
            <a:r>
              <a:rPr lang="en-US" altLang="en-US" sz="2000" dirty="0" err="1" smtClean="0"/>
              <a:t>nilai</a:t>
            </a:r>
            <a:r>
              <a:rPr lang="en-US" altLang="en-US" sz="2000" dirty="0" smtClean="0"/>
              <a:t> </a:t>
            </a:r>
            <a:r>
              <a:rPr lang="en-US" altLang="en-US" sz="2000" dirty="0" err="1" smtClean="0"/>
              <a:t>Akhir</a:t>
            </a:r>
            <a:r>
              <a:rPr lang="en-US" altLang="en-US" sz="2000" dirty="0" smtClean="0"/>
              <a:t> </a:t>
            </a:r>
            <a:r>
              <a:rPr lang="en-US" altLang="en-US" sz="2000" dirty="0" err="1" smtClean="0"/>
              <a:t>dari</a:t>
            </a:r>
            <a:r>
              <a:rPr lang="en-US" altLang="en-US" sz="2000" dirty="0" smtClean="0"/>
              <a:t> </a:t>
            </a:r>
            <a:r>
              <a:rPr lang="en-US" altLang="en-US" sz="2000" dirty="0" err="1" smtClean="0"/>
              <a:t>Praktek</a:t>
            </a:r>
            <a:r>
              <a:rPr lang="en-US" altLang="en-US" sz="2000" dirty="0" smtClean="0"/>
              <a:t> </a:t>
            </a:r>
          </a:p>
          <a:p>
            <a:pPr>
              <a:lnSpc>
                <a:spcPct val="80000"/>
              </a:lnSpc>
            </a:pPr>
            <a:r>
              <a:rPr lang="en-US" altLang="en-US" sz="2000" dirty="0" err="1" smtClean="0">
                <a:solidFill>
                  <a:srgbClr val="FF0000"/>
                </a:solidFill>
              </a:rPr>
              <a:t>tanpa</a:t>
            </a:r>
            <a:r>
              <a:rPr lang="en-US" altLang="en-US" sz="2000" dirty="0" smtClean="0">
                <a:solidFill>
                  <a:srgbClr val="FF0000"/>
                </a:solidFill>
              </a:rPr>
              <a:t> </a:t>
            </a:r>
            <a:r>
              <a:rPr lang="en-US" altLang="en-US" sz="2000" dirty="0" err="1" smtClean="0">
                <a:solidFill>
                  <a:srgbClr val="FF0000"/>
                </a:solidFill>
              </a:rPr>
              <a:t>ada</a:t>
            </a:r>
            <a:r>
              <a:rPr lang="en-US" altLang="en-US" sz="2000" dirty="0" smtClean="0">
                <a:solidFill>
                  <a:srgbClr val="FF0000"/>
                </a:solidFill>
              </a:rPr>
              <a:t> </a:t>
            </a:r>
            <a:r>
              <a:rPr lang="en-US" altLang="en-US" sz="2000" dirty="0" err="1" smtClean="0">
                <a:solidFill>
                  <a:srgbClr val="FF0000"/>
                </a:solidFill>
              </a:rPr>
              <a:t>Ujian</a:t>
            </a:r>
            <a:r>
              <a:rPr lang="en-US" altLang="en-US" sz="2000" dirty="0" smtClean="0">
                <a:solidFill>
                  <a:srgbClr val="FF0000"/>
                </a:solidFill>
              </a:rPr>
              <a:t> </a:t>
            </a:r>
            <a:r>
              <a:rPr lang="en-US" altLang="en-US" sz="2000" dirty="0" err="1" smtClean="0">
                <a:solidFill>
                  <a:srgbClr val="FF0000"/>
                </a:solidFill>
              </a:rPr>
              <a:t>Akhir</a:t>
            </a:r>
            <a:r>
              <a:rPr lang="en-US" altLang="en-US" sz="2000" dirty="0" smtClean="0">
                <a:solidFill>
                  <a:srgbClr val="FF0000"/>
                </a:solidFill>
              </a:rPr>
              <a:t> SEMESTER ARTINYA NILAI PRAKTEK 100%</a:t>
            </a:r>
          </a:p>
          <a:p>
            <a:pPr marL="0" indent="0">
              <a:lnSpc>
                <a:spcPct val="80000"/>
              </a:lnSpc>
              <a:buNone/>
            </a:pPr>
            <a:endParaRPr lang="en-US" altLang="en-US" sz="2000" dirty="0" smtClean="0">
              <a:solidFill>
                <a:srgbClr val="FF0000"/>
              </a:solidFill>
            </a:endParaRPr>
          </a:p>
          <a:p>
            <a:pPr>
              <a:lnSpc>
                <a:spcPct val="80000"/>
              </a:lnSpc>
            </a:pPr>
            <a:r>
              <a:rPr lang="en-US" altLang="en-US" sz="2000" b="1" dirty="0" err="1" smtClean="0"/>
              <a:t>Tanda</a:t>
            </a:r>
            <a:r>
              <a:rPr lang="en-US" altLang="en-US" sz="2000" dirty="0" smtClean="0"/>
              <a:t> </a:t>
            </a:r>
            <a:r>
              <a:rPr lang="en-US" altLang="en-US" sz="2000" b="1" dirty="0" err="1" smtClean="0"/>
              <a:t>Bw</a:t>
            </a:r>
            <a:r>
              <a:rPr lang="en-US" altLang="en-US" sz="2000" b="1" dirty="0" smtClean="0"/>
              <a:t>, P</a:t>
            </a:r>
            <a:r>
              <a:rPr lang="en-US" altLang="en-US" sz="2000" b="1" dirty="0" smtClean="0">
                <a:solidFill>
                  <a:srgbClr val="FF0000"/>
                </a:solidFill>
              </a:rPr>
              <a:t> </a:t>
            </a:r>
            <a:r>
              <a:rPr lang="en-US" altLang="en-US" sz="2000" dirty="0" smtClean="0">
                <a:solidFill>
                  <a:srgbClr val="FF0000"/>
                </a:solidFill>
              </a:rPr>
              <a:t>: </a:t>
            </a:r>
            <a:r>
              <a:rPr lang="en-US" altLang="en-US" sz="2000" dirty="0" err="1" smtClean="0">
                <a:solidFill>
                  <a:srgbClr val="FF0000"/>
                </a:solidFill>
              </a:rPr>
              <a:t>nilai</a:t>
            </a:r>
            <a:r>
              <a:rPr lang="en-US" altLang="en-US" sz="2000" dirty="0" smtClean="0">
                <a:solidFill>
                  <a:srgbClr val="FF0000"/>
                </a:solidFill>
              </a:rPr>
              <a:t> </a:t>
            </a:r>
            <a:r>
              <a:rPr lang="en-US" altLang="en-US" sz="2000" dirty="0" err="1" smtClean="0">
                <a:solidFill>
                  <a:srgbClr val="FF0000"/>
                </a:solidFill>
              </a:rPr>
              <a:t>akhir</a:t>
            </a:r>
            <a:r>
              <a:rPr lang="en-US" altLang="en-US" sz="2000" dirty="0" smtClean="0">
                <a:solidFill>
                  <a:srgbClr val="FF0000"/>
                </a:solidFill>
              </a:rPr>
              <a:t> </a:t>
            </a:r>
            <a:r>
              <a:rPr lang="en-US" altLang="en-US" sz="2000" dirty="0" err="1" smtClean="0">
                <a:solidFill>
                  <a:srgbClr val="FF0000"/>
                </a:solidFill>
              </a:rPr>
              <a:t>dari</a:t>
            </a:r>
            <a:r>
              <a:rPr lang="en-US" altLang="en-US" sz="2000" dirty="0" smtClean="0">
                <a:solidFill>
                  <a:srgbClr val="FF0000"/>
                </a:solidFill>
              </a:rPr>
              <a:t> </a:t>
            </a:r>
            <a:r>
              <a:rPr lang="en-US" altLang="en-US" sz="2000" dirty="0" err="1" smtClean="0">
                <a:solidFill>
                  <a:srgbClr val="FF0000"/>
                </a:solidFill>
              </a:rPr>
              <a:t>Praktek</a:t>
            </a:r>
            <a:r>
              <a:rPr lang="en-US" altLang="en-US" sz="2000" dirty="0" smtClean="0">
                <a:solidFill>
                  <a:srgbClr val="FF0000"/>
                </a:solidFill>
              </a:rPr>
              <a:t> </a:t>
            </a:r>
            <a:r>
              <a:rPr lang="en-US" altLang="en-US" sz="2000" dirty="0" err="1" smtClean="0">
                <a:solidFill>
                  <a:srgbClr val="FF0000"/>
                </a:solidFill>
              </a:rPr>
              <a:t>dan</a:t>
            </a:r>
            <a:r>
              <a:rPr lang="en-US" altLang="en-US" sz="2000" dirty="0" smtClean="0">
                <a:solidFill>
                  <a:srgbClr val="FF0000"/>
                </a:solidFill>
              </a:rPr>
              <a:t> </a:t>
            </a:r>
            <a:r>
              <a:rPr lang="en-US" altLang="en-US" sz="2000" dirty="0" err="1" smtClean="0">
                <a:solidFill>
                  <a:srgbClr val="FF0000"/>
                </a:solidFill>
              </a:rPr>
              <a:t>Laporan</a:t>
            </a:r>
            <a:r>
              <a:rPr lang="en-US" altLang="en-US" sz="2000" dirty="0" smtClean="0">
                <a:solidFill>
                  <a:srgbClr val="FF0000"/>
                </a:solidFill>
              </a:rPr>
              <a:t> (</a:t>
            </a:r>
            <a:r>
              <a:rPr lang="en-US" altLang="en-US" sz="2000" dirty="0" err="1" smtClean="0">
                <a:solidFill>
                  <a:srgbClr val="FF0000"/>
                </a:solidFill>
              </a:rPr>
              <a:t>pkm</a:t>
            </a:r>
            <a:r>
              <a:rPr lang="en-US" altLang="en-US" sz="2000" dirty="0" smtClean="0">
                <a:solidFill>
                  <a:srgbClr val="FF0000"/>
                </a:solidFill>
              </a:rPr>
              <a:t>, </a:t>
            </a:r>
            <a:r>
              <a:rPr lang="en-US" altLang="en-US" sz="2000" dirty="0" err="1" smtClean="0">
                <a:solidFill>
                  <a:srgbClr val="FF0000"/>
                </a:solidFill>
              </a:rPr>
              <a:t>pkp</a:t>
            </a:r>
            <a:r>
              <a:rPr lang="en-US" altLang="en-US" sz="2000" dirty="0" smtClean="0">
                <a:solidFill>
                  <a:srgbClr val="FF0000"/>
                </a:solidFill>
              </a:rPr>
              <a:t>) </a:t>
            </a:r>
          </a:p>
          <a:p>
            <a:pPr>
              <a:lnSpc>
                <a:spcPct val="80000"/>
              </a:lnSpc>
            </a:pPr>
            <a:endParaRPr lang="en-US" altLang="en-US" sz="2000" dirty="0" smtClean="0">
              <a:solidFill>
                <a:srgbClr val="FF0000"/>
              </a:solidFill>
            </a:endParaRPr>
          </a:p>
          <a:p>
            <a:pPr>
              <a:lnSpc>
                <a:spcPct val="80000"/>
              </a:lnSpc>
            </a:pPr>
            <a:r>
              <a:rPr lang="en-US" altLang="en-US" sz="2000" b="1" dirty="0" err="1" smtClean="0"/>
              <a:t>Tanda</a:t>
            </a:r>
            <a:r>
              <a:rPr lang="en-US" altLang="en-US" sz="2000" b="1" dirty="0" smtClean="0"/>
              <a:t> BW, </a:t>
            </a:r>
            <a:r>
              <a:rPr lang="en-US" altLang="en-US" sz="2000" b="1" dirty="0" err="1" smtClean="0"/>
              <a:t>Pr</a:t>
            </a:r>
            <a:r>
              <a:rPr lang="en-US" altLang="en-US" sz="2000" b="1" dirty="0" smtClean="0"/>
              <a:t> </a:t>
            </a:r>
            <a:r>
              <a:rPr lang="en-US" altLang="en-US" sz="2000" dirty="0" smtClean="0">
                <a:solidFill>
                  <a:srgbClr val="FF0000"/>
                </a:solidFill>
              </a:rPr>
              <a:t>; </a:t>
            </a:r>
            <a:r>
              <a:rPr lang="en-US" altLang="en-US" sz="2000" dirty="0" err="1" smtClean="0">
                <a:solidFill>
                  <a:srgbClr val="FF0000"/>
                </a:solidFill>
              </a:rPr>
              <a:t>nilai</a:t>
            </a:r>
            <a:r>
              <a:rPr lang="en-US" altLang="en-US" sz="2000" dirty="0" smtClean="0">
                <a:solidFill>
                  <a:srgbClr val="FF0000"/>
                </a:solidFill>
              </a:rPr>
              <a:t> </a:t>
            </a:r>
            <a:r>
              <a:rPr lang="en-US" altLang="en-US" sz="2000" dirty="0" err="1" smtClean="0">
                <a:solidFill>
                  <a:srgbClr val="FF0000"/>
                </a:solidFill>
              </a:rPr>
              <a:t>akhir</a:t>
            </a:r>
            <a:r>
              <a:rPr lang="en-US" altLang="en-US" sz="2000" dirty="0" smtClean="0">
                <a:solidFill>
                  <a:srgbClr val="FF0000"/>
                </a:solidFill>
              </a:rPr>
              <a:t> </a:t>
            </a:r>
            <a:r>
              <a:rPr lang="en-US" altLang="en-US" sz="2000" dirty="0" err="1" smtClean="0">
                <a:solidFill>
                  <a:srgbClr val="FF0000"/>
                </a:solidFill>
              </a:rPr>
              <a:t>dari</a:t>
            </a:r>
            <a:r>
              <a:rPr lang="en-US" altLang="en-US" sz="2000" dirty="0" smtClean="0">
                <a:solidFill>
                  <a:srgbClr val="FF0000"/>
                </a:solidFill>
              </a:rPr>
              <a:t> </a:t>
            </a:r>
            <a:r>
              <a:rPr lang="en-US" altLang="en-US" sz="2000" dirty="0" err="1" smtClean="0">
                <a:solidFill>
                  <a:srgbClr val="FF0000"/>
                </a:solidFill>
              </a:rPr>
              <a:t>nilai</a:t>
            </a:r>
            <a:r>
              <a:rPr lang="en-US" altLang="en-US" sz="2000" dirty="0" smtClean="0">
                <a:solidFill>
                  <a:srgbClr val="FF0000"/>
                </a:solidFill>
              </a:rPr>
              <a:t> proses </a:t>
            </a:r>
            <a:r>
              <a:rPr lang="en-US" altLang="en-US" sz="2000" dirty="0" err="1" smtClean="0">
                <a:solidFill>
                  <a:srgbClr val="FF0000"/>
                </a:solidFill>
              </a:rPr>
              <a:t>praktikum</a:t>
            </a:r>
            <a:r>
              <a:rPr lang="en-US" altLang="en-US" sz="2000" dirty="0" smtClean="0">
                <a:solidFill>
                  <a:srgbClr val="FF0000"/>
                </a:solidFill>
              </a:rPr>
              <a:t> </a:t>
            </a:r>
            <a:r>
              <a:rPr lang="en-US" altLang="en-US" sz="2000" dirty="0" err="1" smtClean="0">
                <a:solidFill>
                  <a:srgbClr val="FF0000"/>
                </a:solidFill>
              </a:rPr>
              <a:t>dan</a:t>
            </a:r>
            <a:r>
              <a:rPr lang="en-US" altLang="en-US" sz="2000" dirty="0" smtClean="0">
                <a:solidFill>
                  <a:srgbClr val="FF0000"/>
                </a:solidFill>
              </a:rPr>
              <a:t> </a:t>
            </a:r>
            <a:r>
              <a:rPr lang="en-US" altLang="en-US" sz="2000" dirty="0" err="1" smtClean="0">
                <a:solidFill>
                  <a:srgbClr val="FF0000"/>
                </a:solidFill>
              </a:rPr>
              <a:t>Laporan</a:t>
            </a:r>
            <a:r>
              <a:rPr lang="en-US" altLang="en-US" sz="2000" dirty="0" smtClean="0">
                <a:solidFill>
                  <a:srgbClr val="FF0000"/>
                </a:solidFill>
              </a:rPr>
              <a:t> </a:t>
            </a:r>
            <a:r>
              <a:rPr lang="en-US" altLang="en-US" sz="2000" dirty="0" err="1" smtClean="0">
                <a:solidFill>
                  <a:srgbClr val="FF0000"/>
                </a:solidFill>
              </a:rPr>
              <a:t>praktikum</a:t>
            </a:r>
            <a:endParaRPr lang="en-US" altLang="en-US" sz="2000" dirty="0" smtClean="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altLang="en-US" b="1" dirty="0" smtClean="0"/>
              <a:t>       </a:t>
            </a:r>
            <a:r>
              <a:rPr lang="en-US" altLang="en-US" sz="2800" b="1" dirty="0" smtClean="0"/>
              <a:t>MATA KULIAH BERPRAKTEK /PRAKTIKUM</a:t>
            </a:r>
            <a:endParaRPr lang="en-US" altLang="en-US" sz="2800" dirty="0" smtClean="0">
              <a:latin typeface="Arial Black" panose="020B0A04020102020204" pitchFamily="34" charset="0"/>
            </a:endParaRPr>
          </a:p>
        </p:txBody>
      </p:sp>
      <p:sp>
        <p:nvSpPr>
          <p:cNvPr id="3075" name="Content Placeholder 2"/>
          <p:cNvSpPr>
            <a:spLocks noGrp="1"/>
          </p:cNvSpPr>
          <p:nvPr>
            <p:ph idx="1"/>
          </p:nvPr>
        </p:nvSpPr>
        <p:spPr>
          <a:xfrm>
            <a:off x="457200" y="1268760"/>
            <a:ext cx="8229600" cy="4857403"/>
          </a:xfrm>
        </p:spPr>
        <p:txBody>
          <a:bodyPr/>
          <a:lstStyle/>
          <a:p>
            <a:pPr>
              <a:lnSpc>
                <a:spcPct val="80000"/>
              </a:lnSpc>
            </a:pPr>
            <a:r>
              <a:rPr lang="en-US" altLang="en-US" sz="2000" dirty="0" smtClean="0"/>
              <a:t>KETERANGAN PADA KATALOG  </a:t>
            </a:r>
          </a:p>
          <a:p>
            <a:pPr>
              <a:lnSpc>
                <a:spcPct val="80000"/>
              </a:lnSpc>
            </a:pPr>
            <a:endParaRPr lang="en-US" altLang="en-US" sz="2000" dirty="0" smtClean="0"/>
          </a:p>
          <a:p>
            <a:pPr algn="just">
              <a:lnSpc>
                <a:spcPct val="80000"/>
              </a:lnSpc>
            </a:pPr>
            <a:r>
              <a:rPr lang="en-US" altLang="en-US" sz="2000" b="1" dirty="0" err="1" smtClean="0"/>
              <a:t>Tanda</a:t>
            </a:r>
            <a:r>
              <a:rPr lang="en-US" altLang="en-US" sz="2000" b="1" dirty="0" smtClean="0"/>
              <a:t> </a:t>
            </a:r>
            <a:r>
              <a:rPr lang="en-US" altLang="en-US" sz="2000" b="1" dirty="0" err="1" smtClean="0"/>
              <a:t>BPr</a:t>
            </a:r>
            <a:r>
              <a:rPr lang="en-US" altLang="en-US" sz="2000" b="1" dirty="0" smtClean="0"/>
              <a:t>, E :</a:t>
            </a:r>
            <a:r>
              <a:rPr lang="en-US" altLang="en-US" sz="2000" dirty="0" smtClean="0"/>
              <a:t> </a:t>
            </a:r>
            <a:r>
              <a:rPr lang="en-US" altLang="en-US" sz="2000" dirty="0" err="1" smtClean="0"/>
              <a:t>Nilai</a:t>
            </a:r>
            <a:r>
              <a:rPr lang="en-US" altLang="en-US" sz="2000" dirty="0" smtClean="0"/>
              <a:t> </a:t>
            </a:r>
            <a:r>
              <a:rPr lang="en-US" altLang="en-US" sz="2000" dirty="0" err="1" smtClean="0"/>
              <a:t>Akhir</a:t>
            </a:r>
            <a:r>
              <a:rPr lang="en-US" altLang="en-US" sz="2000" dirty="0" smtClean="0"/>
              <a:t> DARI (</a:t>
            </a:r>
            <a:r>
              <a:rPr lang="en-US" altLang="en-US" sz="2000" dirty="0" err="1" smtClean="0"/>
              <a:t>Ujian</a:t>
            </a:r>
            <a:r>
              <a:rPr lang="en-US" altLang="en-US" sz="2000" dirty="0" smtClean="0"/>
              <a:t> URAIAN/MC + </a:t>
            </a:r>
            <a:r>
              <a:rPr lang="en-US" altLang="en-US" sz="2000" dirty="0" err="1" smtClean="0"/>
              <a:t>Praktek</a:t>
            </a:r>
            <a:r>
              <a:rPr lang="en-US" altLang="en-US" sz="2000" dirty="0" smtClean="0"/>
              <a:t>) UNTUK MATAKULIAH (EKSI 4101, 4414, LUHT 4310, 4235, 4234,4344, 4345, 4442, 4429,4450, 4439) DAN (PDGK 4205, 4302, 4306, 4208) DAN PAUD (4101, 4102, 4103, 4106, 4201, 4202, 4204, 4206, 4208. 4302, 4401, 4402, 4504, 4509)</a:t>
            </a:r>
          </a:p>
          <a:p>
            <a:pPr algn="just">
              <a:lnSpc>
                <a:spcPct val="80000"/>
              </a:lnSpc>
            </a:pPr>
            <a:endParaRPr lang="en-US" altLang="en-US" sz="2000" dirty="0" smtClean="0"/>
          </a:p>
          <a:p>
            <a:pPr algn="just">
              <a:lnSpc>
                <a:spcPct val="80000"/>
              </a:lnSpc>
            </a:pPr>
            <a:r>
              <a:rPr lang="en-US" altLang="en-US" sz="2000" b="1" dirty="0" err="1" smtClean="0"/>
              <a:t>Tanda</a:t>
            </a:r>
            <a:r>
              <a:rPr lang="en-US" altLang="en-US" sz="2000" b="1" dirty="0" smtClean="0"/>
              <a:t> </a:t>
            </a:r>
            <a:r>
              <a:rPr lang="en-US" altLang="en-US" sz="2400" b="1" dirty="0" err="1" smtClean="0"/>
              <a:t>Pr</a:t>
            </a:r>
            <a:r>
              <a:rPr lang="en-US" altLang="en-US" sz="2000" dirty="0" smtClean="0"/>
              <a:t> : </a:t>
            </a:r>
            <a:r>
              <a:rPr lang="en-US" altLang="en-US" sz="2000" dirty="0" err="1" smtClean="0"/>
              <a:t>nilai</a:t>
            </a:r>
            <a:r>
              <a:rPr lang="en-US" altLang="en-US" sz="2000" dirty="0" smtClean="0"/>
              <a:t> </a:t>
            </a:r>
            <a:r>
              <a:rPr lang="en-US" altLang="en-US" sz="2000" dirty="0" err="1" smtClean="0"/>
              <a:t>Akhir</a:t>
            </a:r>
            <a:r>
              <a:rPr lang="en-US" altLang="en-US" sz="2000" dirty="0" smtClean="0"/>
              <a:t> </a:t>
            </a:r>
            <a:r>
              <a:rPr lang="en-US" altLang="en-US" sz="2000" dirty="0" err="1" smtClean="0"/>
              <a:t>dari</a:t>
            </a:r>
            <a:r>
              <a:rPr lang="en-US" altLang="en-US" sz="2000" dirty="0" smtClean="0"/>
              <a:t> NILAI </a:t>
            </a:r>
            <a:r>
              <a:rPr lang="en-US" altLang="en-US" sz="2000" dirty="0" err="1" smtClean="0"/>
              <a:t>Praktek</a:t>
            </a:r>
            <a:r>
              <a:rPr lang="en-US" altLang="en-US" sz="2000" dirty="0" smtClean="0"/>
              <a:t> UNTUK MATA KULIAH (PUST 4490, ASIP 4435, HKUM 4410, ADPU 4450, PAJA 3351, PAJA 3353)</a:t>
            </a:r>
          </a:p>
          <a:p>
            <a:pPr marL="0" indent="0">
              <a:lnSpc>
                <a:spcPct val="80000"/>
              </a:lnSpc>
              <a:buNone/>
            </a:pPr>
            <a:endParaRPr lang="en-US" altLang="en-US" sz="2000" dirty="0" smtClean="0">
              <a:solidFill>
                <a:srgbClr val="FF0000"/>
              </a:solidFill>
            </a:endParaRPr>
          </a:p>
          <a:p>
            <a:pPr algn="just">
              <a:lnSpc>
                <a:spcPct val="80000"/>
              </a:lnSpc>
            </a:pPr>
            <a:r>
              <a:rPr lang="en-US" altLang="en-US" sz="2000" b="1" dirty="0" err="1" smtClean="0"/>
              <a:t>Tanda</a:t>
            </a:r>
            <a:r>
              <a:rPr lang="en-US" altLang="en-US" sz="2000" dirty="0" smtClean="0"/>
              <a:t> </a:t>
            </a:r>
            <a:r>
              <a:rPr lang="en-US" altLang="en-US" sz="2000" b="1" dirty="0" smtClean="0"/>
              <a:t>BW, P</a:t>
            </a:r>
            <a:r>
              <a:rPr lang="en-US" altLang="en-US" sz="2000" b="1" dirty="0" smtClean="0">
                <a:solidFill>
                  <a:srgbClr val="FF0000"/>
                </a:solidFill>
              </a:rPr>
              <a:t> </a:t>
            </a:r>
            <a:r>
              <a:rPr lang="en-US" altLang="en-US" sz="2000" dirty="0" smtClean="0">
                <a:solidFill>
                  <a:srgbClr val="FF0000"/>
                </a:solidFill>
              </a:rPr>
              <a:t>: </a:t>
            </a:r>
            <a:r>
              <a:rPr lang="en-US" altLang="en-US" sz="2000" dirty="0" smtClean="0"/>
              <a:t>UNTUK MATA KULIAH (IDIK 4304, PGSD/PAUD 4304, PKP 4501, PDGK/PAUD 4501) </a:t>
            </a:r>
          </a:p>
          <a:p>
            <a:pPr>
              <a:lnSpc>
                <a:spcPct val="80000"/>
              </a:lnSpc>
            </a:pPr>
            <a:endParaRPr lang="en-US" altLang="en-US" sz="2000" dirty="0" smtClean="0"/>
          </a:p>
          <a:p>
            <a:pPr algn="just">
              <a:lnSpc>
                <a:spcPct val="80000"/>
              </a:lnSpc>
            </a:pPr>
            <a:r>
              <a:rPr lang="en-US" altLang="en-US" sz="2000" b="1" dirty="0" err="1" smtClean="0"/>
              <a:t>Tanda</a:t>
            </a:r>
            <a:r>
              <a:rPr lang="en-US" altLang="en-US" sz="2000" b="1" dirty="0" smtClean="0"/>
              <a:t> BW, </a:t>
            </a:r>
            <a:r>
              <a:rPr lang="en-US" altLang="en-US" sz="2000" b="1" dirty="0" err="1" smtClean="0"/>
              <a:t>Pr</a:t>
            </a:r>
            <a:r>
              <a:rPr lang="en-US" altLang="en-US" sz="2000" b="1" dirty="0" smtClean="0"/>
              <a:t> </a:t>
            </a:r>
            <a:r>
              <a:rPr lang="en-US" altLang="en-US" sz="2000" dirty="0" smtClean="0"/>
              <a:t>; </a:t>
            </a:r>
            <a:r>
              <a:rPr lang="en-US" altLang="en-US" sz="2000" dirty="0" err="1" smtClean="0"/>
              <a:t>nilai</a:t>
            </a:r>
            <a:r>
              <a:rPr lang="en-US" altLang="en-US" sz="2000" dirty="0" smtClean="0"/>
              <a:t> </a:t>
            </a:r>
            <a:r>
              <a:rPr lang="en-US" altLang="en-US" sz="2000" dirty="0" err="1" smtClean="0"/>
              <a:t>akhir</a:t>
            </a:r>
            <a:r>
              <a:rPr lang="en-US" altLang="en-US" sz="2000" dirty="0" smtClean="0"/>
              <a:t> </a:t>
            </a:r>
            <a:r>
              <a:rPr lang="en-US" altLang="en-US" sz="2000" dirty="0" err="1" smtClean="0"/>
              <a:t>dari</a:t>
            </a:r>
            <a:r>
              <a:rPr lang="en-US" altLang="en-US" sz="2000" dirty="0" smtClean="0"/>
              <a:t> </a:t>
            </a:r>
            <a:r>
              <a:rPr lang="en-US" altLang="en-US" sz="2000" dirty="0" err="1" smtClean="0"/>
              <a:t>nilai</a:t>
            </a:r>
            <a:r>
              <a:rPr lang="en-US" altLang="en-US" sz="2000" dirty="0" smtClean="0"/>
              <a:t> proses </a:t>
            </a:r>
            <a:r>
              <a:rPr lang="en-US" altLang="en-US" sz="2000" dirty="0" err="1" smtClean="0"/>
              <a:t>praktikum</a:t>
            </a:r>
            <a:r>
              <a:rPr lang="en-US" altLang="en-US" sz="2000" dirty="0" smtClean="0"/>
              <a:t> </a:t>
            </a:r>
            <a:r>
              <a:rPr lang="en-US" altLang="en-US" sz="2000" dirty="0" err="1" smtClean="0"/>
              <a:t>dan</a:t>
            </a:r>
            <a:r>
              <a:rPr lang="en-US" altLang="en-US" sz="2000" dirty="0" smtClean="0"/>
              <a:t> </a:t>
            </a:r>
            <a:r>
              <a:rPr lang="en-US" altLang="en-US" sz="2000" dirty="0" err="1" smtClean="0"/>
              <a:t>Laporan</a:t>
            </a:r>
            <a:r>
              <a:rPr lang="en-US" altLang="en-US" sz="2000" dirty="0" smtClean="0"/>
              <a:t> </a:t>
            </a:r>
            <a:r>
              <a:rPr lang="en-US" altLang="en-US" sz="2000" dirty="0" err="1" smtClean="0"/>
              <a:t>praktikum</a:t>
            </a:r>
            <a:r>
              <a:rPr lang="en-US" altLang="en-US" sz="2000" dirty="0" smtClean="0"/>
              <a:t> UNTUK MATA KULIAH (PEPA 4203, PEBI 4312, PEBI 4419, PEFI4309, PEFI 417, PEKI 4311, PEKI 4420) DAN PDGK 4107</a:t>
            </a:r>
          </a:p>
        </p:txBody>
      </p:sp>
    </p:spTree>
    <p:extLst>
      <p:ext uri="{BB962C8B-B14F-4D97-AF65-F5344CB8AC3E}">
        <p14:creationId xmlns:p14="http://schemas.microsoft.com/office/powerpoint/2010/main" val="911156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sz="2800" dirty="0" smtClean="0">
                <a:latin typeface="Arial Black" panose="020B0A04020102020204" pitchFamily="34" charset="0"/>
              </a:rPr>
              <a:t>BAGAIMANA MK BERPRAKTEK/PRAKTIKUM NON PENDAS</a:t>
            </a:r>
          </a:p>
        </p:txBody>
      </p:sp>
      <p:sp>
        <p:nvSpPr>
          <p:cNvPr id="5123" name="Content Placeholder 2"/>
          <p:cNvSpPr>
            <a:spLocks noGrp="1"/>
          </p:cNvSpPr>
          <p:nvPr>
            <p:ph idx="1"/>
          </p:nvPr>
        </p:nvSpPr>
        <p:spPr/>
        <p:txBody>
          <a:bodyPr/>
          <a:lstStyle/>
          <a:p>
            <a:pPr>
              <a:lnSpc>
                <a:spcPct val="80000"/>
              </a:lnSpc>
            </a:pPr>
            <a:r>
              <a:rPr lang="en-US" altLang="en-US" sz="2400" b="1" dirty="0" smtClean="0"/>
              <a:t>PRAKTIKUM/PRAKTEK  FKIP </a:t>
            </a:r>
          </a:p>
          <a:p>
            <a:pPr>
              <a:lnSpc>
                <a:spcPct val="80000"/>
              </a:lnSpc>
            </a:pPr>
            <a:r>
              <a:rPr lang="en-US" altLang="en-US" sz="2400" dirty="0" smtClean="0"/>
              <a:t>DILAKUKAN BERDASARKAN REGISTRASI MAHASISWA</a:t>
            </a:r>
          </a:p>
          <a:p>
            <a:pPr>
              <a:lnSpc>
                <a:spcPct val="80000"/>
              </a:lnSpc>
            </a:pPr>
            <a:r>
              <a:rPr lang="en-US" altLang="en-US" sz="2400" dirty="0" smtClean="0"/>
              <a:t>MAHASISWA MELAPOR KE UPBJJ UNTUK MENDAPATKAN REKOMENDASI PEMBIMBING</a:t>
            </a:r>
          </a:p>
          <a:p>
            <a:pPr>
              <a:lnSpc>
                <a:spcPct val="80000"/>
              </a:lnSpc>
            </a:pPr>
            <a:r>
              <a:rPr lang="en-US" altLang="en-US" sz="2400" dirty="0" smtClean="0"/>
              <a:t>MAHASISWA MELAKUKAN PRAKTEK/PRAKTIKUM</a:t>
            </a:r>
          </a:p>
          <a:p>
            <a:pPr>
              <a:lnSpc>
                <a:spcPct val="80000"/>
              </a:lnSpc>
            </a:pPr>
            <a:r>
              <a:rPr lang="en-US" altLang="en-US" sz="2400" b="1" dirty="0" smtClean="0"/>
              <a:t>LAPORAN DIKIRIM KE UPBJJ UNTUK DIKOREKSI</a:t>
            </a:r>
          </a:p>
          <a:p>
            <a:pPr>
              <a:lnSpc>
                <a:spcPct val="80000"/>
              </a:lnSpc>
            </a:pPr>
            <a:endParaRPr lang="en-US" altLang="en-US" sz="2400" b="1" dirty="0" smtClean="0"/>
          </a:p>
          <a:p>
            <a:pPr>
              <a:lnSpc>
                <a:spcPct val="80000"/>
              </a:lnSpc>
            </a:pPr>
            <a:r>
              <a:rPr lang="en-US" altLang="en-US" sz="2400" b="1" dirty="0" smtClean="0"/>
              <a:t>PRAKTIKUM MANDIRI FST</a:t>
            </a:r>
          </a:p>
          <a:p>
            <a:pPr>
              <a:lnSpc>
                <a:spcPct val="80000"/>
              </a:lnSpc>
            </a:pPr>
            <a:r>
              <a:rPr lang="en-US" altLang="en-US" sz="2400" dirty="0" smtClean="0"/>
              <a:t>DILAKUKAN BERDASARKAN REGISTRASI MAHASISWA</a:t>
            </a:r>
          </a:p>
          <a:p>
            <a:pPr>
              <a:lnSpc>
                <a:spcPct val="80000"/>
              </a:lnSpc>
            </a:pPr>
            <a:r>
              <a:rPr lang="en-US" altLang="en-US" sz="2400" dirty="0" smtClean="0"/>
              <a:t>MAHASISWA MENDOWNLOAD TUGAS MK PRAKTIKUM MANDIRI</a:t>
            </a:r>
          </a:p>
          <a:p>
            <a:pPr>
              <a:lnSpc>
                <a:spcPct val="80000"/>
              </a:lnSpc>
            </a:pPr>
            <a:r>
              <a:rPr lang="en-US" altLang="en-US" sz="2400" b="1" dirty="0" smtClean="0"/>
              <a:t>WAJIB IKUT TUTON DAN LAPORAN DIUPLOAD DI TUTON</a:t>
            </a:r>
          </a:p>
          <a:p>
            <a:endParaRPr lang="en-US" altLang="en-US" b="1" dirty="0" smtClean="0"/>
          </a:p>
          <a:p>
            <a:endParaRPr lang="en-US" alt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p:nvPr>
        </p:nvSpPr>
        <p:spPr>
          <a:xfrm>
            <a:off x="1643063" y="214313"/>
            <a:ext cx="7259637" cy="857250"/>
          </a:xfrm>
        </p:spPr>
        <p:txBody>
          <a:bodyPr/>
          <a:lstStyle/>
          <a:p>
            <a:r>
              <a:rPr lang="en-US" altLang="en-US" sz="2400" smtClean="0"/>
              <a:t/>
            </a:r>
            <a:br>
              <a:rPr lang="en-US" altLang="en-US" sz="2400" smtClean="0"/>
            </a:br>
            <a:r>
              <a:rPr lang="en-US" altLang="en-US" sz="2400" smtClean="0"/>
              <a:t>LANJUTAN</a:t>
            </a:r>
            <a:r>
              <a:rPr lang="en-US" altLang="en-US" sz="2800" smtClean="0"/>
              <a:t> </a:t>
            </a:r>
            <a:br>
              <a:rPr lang="en-US" altLang="en-US" sz="2800" smtClean="0"/>
            </a:br>
            <a:endParaRPr lang="en-US" altLang="en-US" sz="2800" smtClean="0"/>
          </a:p>
        </p:txBody>
      </p:sp>
      <p:sp>
        <p:nvSpPr>
          <p:cNvPr id="6147" name="Rectangle 3"/>
          <p:cNvSpPr>
            <a:spLocks noGrp="1"/>
          </p:cNvSpPr>
          <p:nvPr>
            <p:ph type="body" idx="1"/>
          </p:nvPr>
        </p:nvSpPr>
        <p:spPr>
          <a:xfrm>
            <a:off x="571500" y="1143000"/>
            <a:ext cx="8572500" cy="4953000"/>
          </a:xfrm>
        </p:spPr>
        <p:txBody>
          <a:bodyPr/>
          <a:lstStyle/>
          <a:p>
            <a:pPr>
              <a:lnSpc>
                <a:spcPct val="80000"/>
              </a:lnSpc>
            </a:pPr>
            <a:r>
              <a:rPr lang="en-US" altLang="en-US" sz="2800" dirty="0" smtClean="0"/>
              <a:t>PRAKTIKUM MELALUI ONLINE FEKON/FHISIP</a:t>
            </a:r>
          </a:p>
          <a:p>
            <a:pPr>
              <a:lnSpc>
                <a:spcPct val="80000"/>
              </a:lnSpc>
            </a:pPr>
            <a:endParaRPr lang="en-US" altLang="en-US" sz="2800" dirty="0" smtClean="0"/>
          </a:p>
          <a:p>
            <a:pPr>
              <a:lnSpc>
                <a:spcPct val="80000"/>
              </a:lnSpc>
            </a:pPr>
            <a:r>
              <a:rPr lang="en-US" altLang="en-US" sz="2800" dirty="0" smtClean="0"/>
              <a:t>MAHASISWA MEREGISTRASI</a:t>
            </a:r>
          </a:p>
          <a:p>
            <a:pPr>
              <a:lnSpc>
                <a:spcPct val="80000"/>
              </a:lnSpc>
            </a:pPr>
            <a:endParaRPr lang="en-US" altLang="en-US" sz="2800" dirty="0" smtClean="0"/>
          </a:p>
          <a:p>
            <a:pPr>
              <a:lnSpc>
                <a:spcPct val="80000"/>
              </a:lnSpc>
            </a:pPr>
            <a:r>
              <a:rPr lang="en-US" altLang="en-US" sz="2800" dirty="0" smtClean="0"/>
              <a:t>MENGIKUTI TUTON, MENGUNGGAH TUGAS TUTON PADA INISIASI 3,5,7</a:t>
            </a:r>
          </a:p>
          <a:p>
            <a:pPr>
              <a:lnSpc>
                <a:spcPct val="80000"/>
              </a:lnSpc>
            </a:pPr>
            <a:endParaRPr lang="en-US" altLang="en-US" sz="2800" dirty="0" smtClean="0"/>
          </a:p>
          <a:p>
            <a:pPr>
              <a:lnSpc>
                <a:spcPct val="80000"/>
              </a:lnSpc>
            </a:pPr>
            <a:r>
              <a:rPr lang="en-US" altLang="en-US" sz="2800" dirty="0" smtClean="0"/>
              <a:t>(EKSI, 4101, EKSI 4414, EKSI 4420, EKSI 4421, EKSI 4422, EKAP 4402, HKUM 4410 SECARA VIRTUAL)</a:t>
            </a:r>
          </a:p>
          <a:p>
            <a:pPr>
              <a:lnSpc>
                <a:spcPct val="80000"/>
              </a:lnSpc>
            </a:pPr>
            <a:endParaRPr lang="en-US" altLang="en-US" sz="2800" dirty="0" smtClean="0"/>
          </a:p>
          <a:p>
            <a:pPr>
              <a:lnSpc>
                <a:spcPct val="80000"/>
              </a:lnSpc>
            </a:pPr>
            <a:r>
              <a:rPr lang="en-US" altLang="en-US" sz="2000" dirty="0" smtClean="0">
                <a:latin typeface="Arial Black" panose="020B0A04020102020204" pitchFamily="34" charset="0"/>
              </a:rPr>
              <a:t>MAHASISWA DENGAN LAYANAN SIPAS SEMI MELALUI TATAPMUKA DI KELAS TUTORIAL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p:nvPr>
        </p:nvSpPr>
        <p:spPr>
          <a:xfrm>
            <a:off x="1643063" y="214313"/>
            <a:ext cx="7259637" cy="857250"/>
          </a:xfrm>
        </p:spPr>
        <p:txBody>
          <a:bodyPr/>
          <a:lstStyle/>
          <a:p>
            <a:r>
              <a:rPr lang="en-US" altLang="en-US" sz="2400" dirty="0" smtClean="0"/>
              <a:t/>
            </a:r>
            <a:br>
              <a:rPr lang="en-US" altLang="en-US" sz="2400" dirty="0" smtClean="0"/>
            </a:br>
            <a:r>
              <a:rPr lang="en-US" altLang="en-US" sz="3200" b="1" dirty="0" smtClean="0"/>
              <a:t>PRAKTEK/PRAKTIKUM ONLINE FST </a:t>
            </a:r>
            <a:br>
              <a:rPr lang="en-US" altLang="en-US" sz="3200" b="1" dirty="0" smtClean="0"/>
            </a:br>
            <a:endParaRPr lang="en-US" altLang="en-US" sz="3200" b="1" dirty="0" smtClean="0"/>
          </a:p>
        </p:txBody>
      </p:sp>
      <p:sp>
        <p:nvSpPr>
          <p:cNvPr id="6147" name="Rectangle 3"/>
          <p:cNvSpPr>
            <a:spLocks noGrp="1"/>
          </p:cNvSpPr>
          <p:nvPr>
            <p:ph type="body" idx="1"/>
          </p:nvPr>
        </p:nvSpPr>
        <p:spPr>
          <a:xfrm>
            <a:off x="571500" y="1143000"/>
            <a:ext cx="8572500" cy="4953000"/>
          </a:xfrm>
        </p:spPr>
        <p:txBody>
          <a:bodyPr/>
          <a:lstStyle/>
          <a:p>
            <a:pPr>
              <a:lnSpc>
                <a:spcPct val="80000"/>
              </a:lnSpc>
            </a:pPr>
            <a:r>
              <a:rPr lang="en-US" altLang="en-US" sz="2800" b="1" dirty="0" smtClean="0"/>
              <a:t>MAHASISWA MEREGISTRASI,  MENDOWNLOAD TUGAS MK BERPRAKTEK (</a:t>
            </a:r>
            <a:r>
              <a:rPr lang="en-US" altLang="en-US" sz="2800" b="1" dirty="0" smtClean="0">
                <a:hlinkClick r:id="rId2"/>
              </a:rPr>
              <a:t>http://fst.ut.ac.id/index.php/agribisnis-s1/</a:t>
            </a:r>
            <a:r>
              <a:rPr lang="en-US" altLang="en-US" sz="2800" b="1" dirty="0" smtClean="0"/>
              <a:t>)</a:t>
            </a:r>
          </a:p>
          <a:p>
            <a:pPr>
              <a:lnSpc>
                <a:spcPct val="80000"/>
              </a:lnSpc>
            </a:pPr>
            <a:endParaRPr lang="en-US" altLang="en-US" sz="2800" b="1" dirty="0" smtClean="0"/>
          </a:p>
          <a:p>
            <a:pPr>
              <a:lnSpc>
                <a:spcPct val="80000"/>
              </a:lnSpc>
            </a:pPr>
            <a:r>
              <a:rPr lang="en-US" altLang="en-US" sz="2800" b="1" dirty="0" smtClean="0"/>
              <a:t> (LUHT4234</a:t>
            </a:r>
            <a:r>
              <a:rPr lang="en-US" altLang="en-US" sz="2800" b="1" dirty="0"/>
              <a:t>, LUHT4235</a:t>
            </a:r>
            <a:r>
              <a:rPr lang="en-US" altLang="en-US" sz="2800" b="1" dirty="0" smtClean="0"/>
              <a:t>,</a:t>
            </a:r>
            <a:r>
              <a:rPr lang="en-US" altLang="en-US" sz="2800" b="1" dirty="0"/>
              <a:t> </a:t>
            </a:r>
            <a:r>
              <a:rPr lang="en-US" altLang="en-US" sz="2800" b="1" dirty="0" smtClean="0"/>
              <a:t>LUHT4312, LUHT 4429, LUHT 4310, LUHT 4344/4345, LUHT 4442, LUHT 450). </a:t>
            </a:r>
          </a:p>
          <a:p>
            <a:pPr>
              <a:lnSpc>
                <a:spcPct val="80000"/>
              </a:lnSpc>
            </a:pPr>
            <a:endParaRPr lang="en-US" altLang="en-US" sz="2800" b="1" dirty="0" smtClean="0"/>
          </a:p>
          <a:p>
            <a:pPr>
              <a:lnSpc>
                <a:spcPct val="80000"/>
              </a:lnSpc>
            </a:pPr>
            <a:r>
              <a:rPr lang="en-US" altLang="en-US" sz="2800" b="1" dirty="0" smtClean="0"/>
              <a:t>MENGIKUTI TUTON, MENGUNGGAH LAPORAN PRAKTEK unit 1 &amp; unit 2 KE LAMAN TUTON MK</a:t>
            </a:r>
          </a:p>
          <a:p>
            <a:pPr>
              <a:lnSpc>
                <a:spcPct val="80000"/>
              </a:lnSpc>
            </a:pPr>
            <a:endParaRPr lang="en-US" altLang="en-US" sz="2800" b="1" dirty="0" smtClean="0"/>
          </a:p>
          <a:p>
            <a:pPr>
              <a:lnSpc>
                <a:spcPct val="80000"/>
              </a:lnSpc>
            </a:pPr>
            <a:r>
              <a:rPr lang="en-US" altLang="en-US" sz="2800" b="1" dirty="0" smtClean="0"/>
              <a:t>TEMBUSAN LAPORAN DI E-MAIL KAN KE UPBJJ-UT PALEMBANG : ut-palembang@ut.ac.id </a:t>
            </a:r>
          </a:p>
          <a:p>
            <a:pPr>
              <a:lnSpc>
                <a:spcPct val="80000"/>
              </a:lnSpc>
            </a:pPr>
            <a:endParaRPr lang="en-US" altLang="en-US" sz="2800" dirty="0" smtClean="0"/>
          </a:p>
          <a:p>
            <a:pPr>
              <a:lnSpc>
                <a:spcPct val="80000"/>
              </a:lnSpc>
            </a:pPr>
            <a:endParaRPr lang="en-US" altLang="en-US" sz="2800" dirty="0" smtClean="0"/>
          </a:p>
        </p:txBody>
      </p:sp>
    </p:spTree>
    <p:extLst>
      <p:ext uri="{BB962C8B-B14F-4D97-AF65-F5344CB8AC3E}">
        <p14:creationId xmlns:p14="http://schemas.microsoft.com/office/powerpoint/2010/main" val="187970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p:nvPr>
        </p:nvSpPr>
        <p:spPr>
          <a:xfrm>
            <a:off x="1643063" y="214313"/>
            <a:ext cx="7259637" cy="857250"/>
          </a:xfrm>
        </p:spPr>
        <p:txBody>
          <a:bodyPr/>
          <a:lstStyle/>
          <a:p>
            <a:r>
              <a:rPr lang="en-US" altLang="en-US" sz="2400" dirty="0" smtClean="0"/>
              <a:t/>
            </a:r>
            <a:br>
              <a:rPr lang="en-US" altLang="en-US" sz="2400" dirty="0" smtClean="0"/>
            </a:br>
            <a:r>
              <a:rPr lang="en-US" altLang="en-US" sz="4000" b="1" dirty="0" smtClean="0"/>
              <a:t>PRAKTEK UNTUK FST </a:t>
            </a:r>
            <a:br>
              <a:rPr lang="en-US" altLang="en-US" sz="4000" b="1" dirty="0" smtClean="0"/>
            </a:br>
            <a:endParaRPr lang="en-US" altLang="en-US" sz="4000" b="1" dirty="0" smtClean="0"/>
          </a:p>
        </p:txBody>
      </p:sp>
      <p:sp>
        <p:nvSpPr>
          <p:cNvPr id="6147" name="Rectangle 3"/>
          <p:cNvSpPr>
            <a:spLocks noGrp="1"/>
          </p:cNvSpPr>
          <p:nvPr>
            <p:ph type="body" idx="1"/>
          </p:nvPr>
        </p:nvSpPr>
        <p:spPr>
          <a:xfrm>
            <a:off x="571500" y="1143000"/>
            <a:ext cx="8572500" cy="4953000"/>
          </a:xfrm>
        </p:spPr>
        <p:txBody>
          <a:bodyPr/>
          <a:lstStyle/>
          <a:p>
            <a:pPr>
              <a:lnSpc>
                <a:spcPct val="80000"/>
              </a:lnSpc>
            </a:pPr>
            <a:r>
              <a:rPr lang="en-US" altLang="en-US" sz="2800" b="1" dirty="0" smtClean="0"/>
              <a:t>PRAKTIK MATA KULIAH HKUM 4410 PENGALAMAN PRAKTEK BERACARA (PPB) DITAWARKAN 3 MODEL</a:t>
            </a:r>
          </a:p>
          <a:p>
            <a:pPr>
              <a:lnSpc>
                <a:spcPct val="80000"/>
              </a:lnSpc>
            </a:pPr>
            <a:endParaRPr lang="en-US" altLang="en-US" sz="2800" dirty="0" smtClean="0"/>
          </a:p>
          <a:p>
            <a:pPr>
              <a:lnSpc>
                <a:spcPct val="80000"/>
              </a:lnSpc>
            </a:pPr>
            <a:r>
              <a:rPr lang="en-US" altLang="en-US" sz="2800" b="1" dirty="0" smtClean="0"/>
              <a:t>MAHASISWA MEREGISTRASI (OBSERVASI LANGSUNG, PRATON, TUTORIAL SECARA VIRTUAL)</a:t>
            </a:r>
          </a:p>
          <a:p>
            <a:pPr>
              <a:lnSpc>
                <a:spcPct val="80000"/>
              </a:lnSpc>
            </a:pPr>
            <a:endParaRPr lang="en-US" altLang="en-US" sz="2800" dirty="0" smtClean="0"/>
          </a:p>
          <a:p>
            <a:pPr>
              <a:lnSpc>
                <a:spcPct val="80000"/>
              </a:lnSpc>
            </a:pPr>
            <a:r>
              <a:rPr lang="en-US" altLang="en-US" sz="2800" dirty="0" smtClean="0"/>
              <a:t>MENGIKUTI TUTON, MENGUNGGAH TUGAS TUTON PADA INISIASI YANG MEMINTA JAWABAN/LAPORAN UNTUK DIUNGGAH</a:t>
            </a:r>
          </a:p>
          <a:p>
            <a:pPr>
              <a:lnSpc>
                <a:spcPct val="80000"/>
              </a:lnSpc>
            </a:pPr>
            <a:endParaRPr lang="en-US" altLang="en-US" sz="2800" dirty="0" smtClean="0"/>
          </a:p>
          <a:p>
            <a:pPr>
              <a:lnSpc>
                <a:spcPct val="80000"/>
              </a:lnSpc>
            </a:pPr>
            <a:r>
              <a:rPr lang="en-US" altLang="en-US" sz="2000" dirty="0" smtClean="0">
                <a:latin typeface="Arial Black" panose="020B0A04020102020204" pitchFamily="34" charset="0"/>
              </a:rPr>
              <a:t>MAHASISWA DENGAN LAYANAN SIPAS SEMI MELALUI TATAPMUKA DI KELAS TUTORIAL </a:t>
            </a:r>
          </a:p>
        </p:txBody>
      </p:sp>
    </p:spTree>
    <p:extLst>
      <p:ext uri="{BB962C8B-B14F-4D97-AF65-F5344CB8AC3E}">
        <p14:creationId xmlns:p14="http://schemas.microsoft.com/office/powerpoint/2010/main" val="27802272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sz="2800" dirty="0" smtClean="0">
                <a:latin typeface="Arial Black" panose="020B0A04020102020204" pitchFamily="34" charset="0"/>
              </a:rPr>
              <a:t>ALUR ADMINISTRASI  MK BERPRAKTEK/PRAKTIKUM </a:t>
            </a:r>
          </a:p>
        </p:txBody>
      </p:sp>
      <p:sp>
        <p:nvSpPr>
          <p:cNvPr id="7171" name="Content Placeholder 2"/>
          <p:cNvSpPr>
            <a:spLocks noGrp="1"/>
          </p:cNvSpPr>
          <p:nvPr>
            <p:ph idx="1"/>
          </p:nvPr>
        </p:nvSpPr>
        <p:spPr>
          <a:xfrm>
            <a:off x="457200" y="1268760"/>
            <a:ext cx="8229600" cy="4857403"/>
          </a:xfrm>
        </p:spPr>
        <p:txBody>
          <a:bodyPr/>
          <a:lstStyle/>
          <a:p>
            <a:pPr>
              <a:lnSpc>
                <a:spcPct val="80000"/>
              </a:lnSpc>
            </a:pPr>
            <a:endParaRPr lang="en-US" altLang="en-US" sz="2400" b="1" dirty="0" smtClean="0"/>
          </a:p>
          <a:p>
            <a:pPr>
              <a:lnSpc>
                <a:spcPct val="80000"/>
              </a:lnSpc>
            </a:pPr>
            <a:r>
              <a:rPr lang="en-US" altLang="en-US" sz="2400" b="1" dirty="0" smtClean="0"/>
              <a:t>MEREGISTRASI, MELAPOR KE UPBJJ , UNTUK MENDAPATKAN ARAHAN PENGAMBILAN MODEL YANG DIAMBIL</a:t>
            </a:r>
          </a:p>
          <a:p>
            <a:pPr>
              <a:lnSpc>
                <a:spcPct val="80000"/>
              </a:lnSpc>
            </a:pPr>
            <a:endParaRPr lang="en-US" altLang="en-US" sz="2400" b="1" dirty="0" smtClean="0"/>
          </a:p>
          <a:p>
            <a:pPr>
              <a:lnSpc>
                <a:spcPct val="80000"/>
              </a:lnSpc>
            </a:pPr>
            <a:r>
              <a:rPr lang="en-US" altLang="en-US" sz="2400" b="1" dirty="0" smtClean="0"/>
              <a:t>PENENTUAN KELOMPOK DAN LOKASI TEMPAT PRAKTEK/PRAKTIKUM</a:t>
            </a:r>
          </a:p>
          <a:p>
            <a:pPr>
              <a:lnSpc>
                <a:spcPct val="80000"/>
              </a:lnSpc>
            </a:pPr>
            <a:endParaRPr lang="en-US" altLang="en-US" sz="2400" b="1" dirty="0" smtClean="0"/>
          </a:p>
          <a:p>
            <a:pPr>
              <a:lnSpc>
                <a:spcPct val="80000"/>
              </a:lnSpc>
            </a:pPr>
            <a:r>
              <a:rPr lang="en-US" altLang="en-US" sz="2400" b="1" dirty="0" smtClean="0"/>
              <a:t>SURAT PENGANTAR MAGANG/PRAKTEK/PRAKTIKUM </a:t>
            </a:r>
            <a:r>
              <a:rPr lang="en-US" altLang="en-US" sz="2400" b="1" dirty="0" err="1" smtClean="0"/>
              <a:t>untuk</a:t>
            </a:r>
            <a:r>
              <a:rPr lang="en-US" altLang="en-US" sz="2400" b="1" dirty="0" smtClean="0"/>
              <a:t> </a:t>
            </a:r>
            <a:r>
              <a:rPr lang="en-US" altLang="en-US" sz="2400" b="1" dirty="0" err="1" smtClean="0"/>
              <a:t>semua</a:t>
            </a:r>
            <a:r>
              <a:rPr lang="en-US" altLang="en-US" sz="2400" b="1" dirty="0" smtClean="0"/>
              <a:t> </a:t>
            </a:r>
            <a:r>
              <a:rPr lang="en-US" altLang="en-US" sz="2400" b="1" dirty="0" err="1" smtClean="0"/>
              <a:t>Fakultas</a:t>
            </a:r>
            <a:r>
              <a:rPr lang="en-US" altLang="en-US" sz="2400" b="1" dirty="0" smtClean="0"/>
              <a:t> </a:t>
            </a:r>
          </a:p>
          <a:p>
            <a:pPr>
              <a:lnSpc>
                <a:spcPct val="80000"/>
              </a:lnSpc>
            </a:pPr>
            <a:endParaRPr lang="en-US" altLang="en-US" sz="2400" b="1" dirty="0" smtClean="0"/>
          </a:p>
          <a:p>
            <a:pPr>
              <a:lnSpc>
                <a:spcPct val="80000"/>
              </a:lnSpc>
            </a:pPr>
            <a:r>
              <a:rPr lang="en-US" altLang="en-US" sz="2400" b="1" dirty="0" smtClean="0"/>
              <a:t>MAHASISWA MENYERAHKAN LAPORAN KE UPBJJ UNTUK PENILAIAN DAN NILAI AKHIR ADALAH HASIL DARI NILAI PRAKTEK/PRAKTIKUM DAN PROSES</a:t>
            </a:r>
          </a:p>
          <a:p>
            <a:pPr>
              <a:lnSpc>
                <a:spcPct val="80000"/>
              </a:lnSpc>
            </a:pPr>
            <a:endParaRPr lang="en-US" altLang="en-US" sz="2400" b="1" dirty="0" smtClean="0">
              <a:latin typeface="Arial Black" panose="020B0A04020102020204" pitchFamily="34" charset="0"/>
            </a:endParaRPr>
          </a:p>
          <a:p>
            <a:endParaRPr lang="en-US" altLang="en-US" dirty="0" smtClean="0"/>
          </a:p>
          <a:p>
            <a:endParaRPr lang="en-US" alt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sz="2800" dirty="0" smtClean="0">
                <a:latin typeface="Arial Black" panose="020B0A04020102020204" pitchFamily="34" charset="0"/>
              </a:rPr>
              <a:t>BAGAIMANA MK BERPRAKTEK/PRAKTIKUM MENGULANG</a:t>
            </a:r>
          </a:p>
        </p:txBody>
      </p:sp>
      <p:sp>
        <p:nvSpPr>
          <p:cNvPr id="8195" name="Content Placeholder 2"/>
          <p:cNvSpPr>
            <a:spLocks noGrp="1"/>
          </p:cNvSpPr>
          <p:nvPr>
            <p:ph idx="1"/>
          </p:nvPr>
        </p:nvSpPr>
        <p:spPr>
          <a:xfrm>
            <a:off x="457200" y="1600200"/>
            <a:ext cx="8229600" cy="4900613"/>
          </a:xfrm>
        </p:spPr>
        <p:txBody>
          <a:bodyPr/>
          <a:lstStyle/>
          <a:p>
            <a:pPr marL="0" indent="0">
              <a:lnSpc>
                <a:spcPct val="80000"/>
              </a:lnSpc>
              <a:buNone/>
            </a:pPr>
            <a:r>
              <a:rPr lang="en-US" altLang="en-US" b="1" dirty="0" smtClean="0"/>
              <a:t>PGSD/PAUD</a:t>
            </a:r>
          </a:p>
          <a:p>
            <a:r>
              <a:rPr lang="en-US" altLang="en-US" sz="2000" b="1" dirty="0" err="1" smtClean="0"/>
              <a:t>meregistrasi</a:t>
            </a:r>
            <a:r>
              <a:rPr lang="en-US" altLang="en-US" sz="2000" b="1" dirty="0" smtClean="0"/>
              <a:t> ULANG, </a:t>
            </a:r>
            <a:r>
              <a:rPr lang="en-US" altLang="en-US" sz="2000" b="1" dirty="0" err="1" smtClean="0"/>
              <a:t>membayar</a:t>
            </a:r>
            <a:r>
              <a:rPr lang="en-US" altLang="en-US" sz="2000" b="1" dirty="0" smtClean="0"/>
              <a:t> </a:t>
            </a:r>
            <a:r>
              <a:rPr lang="en-US" altLang="en-US" sz="2000" b="1" dirty="0" err="1" smtClean="0"/>
              <a:t>atpem</a:t>
            </a:r>
            <a:r>
              <a:rPr lang="en-US" altLang="en-US" sz="2000" b="1" dirty="0" smtClean="0"/>
              <a:t> PRAKTEK  (150.000), </a:t>
            </a:r>
            <a:r>
              <a:rPr lang="en-US" altLang="en-US" sz="2000" b="1" dirty="0" err="1" smtClean="0"/>
              <a:t>mencari</a:t>
            </a:r>
            <a:r>
              <a:rPr lang="en-US" altLang="en-US" sz="2000" b="1" dirty="0" smtClean="0"/>
              <a:t> </a:t>
            </a:r>
            <a:r>
              <a:rPr lang="en-US" altLang="en-US" sz="2000" b="1" dirty="0" err="1" smtClean="0"/>
              <a:t>pokjar</a:t>
            </a:r>
            <a:r>
              <a:rPr lang="en-US" altLang="en-US" sz="2000" b="1" dirty="0" smtClean="0"/>
              <a:t> yang </a:t>
            </a:r>
            <a:r>
              <a:rPr lang="en-US" altLang="en-US" sz="2000" b="1" dirty="0" err="1" smtClean="0"/>
              <a:t>yang</a:t>
            </a:r>
            <a:r>
              <a:rPr lang="en-US" altLang="en-US" sz="2000" b="1" dirty="0" smtClean="0"/>
              <a:t> </a:t>
            </a:r>
            <a:r>
              <a:rPr lang="en-US" altLang="en-US" sz="2000" b="1" dirty="0" err="1" smtClean="0"/>
              <a:t>melaksanakan</a:t>
            </a:r>
            <a:r>
              <a:rPr lang="en-US" altLang="en-US" sz="2000" b="1" dirty="0" smtClean="0"/>
              <a:t> </a:t>
            </a:r>
            <a:r>
              <a:rPr lang="en-US" altLang="en-US" sz="2000" b="1" dirty="0" err="1" smtClean="0"/>
              <a:t>praktikum</a:t>
            </a:r>
            <a:r>
              <a:rPr lang="en-US" altLang="en-US" sz="2000" b="1" dirty="0" smtClean="0"/>
              <a:t>/</a:t>
            </a:r>
            <a:r>
              <a:rPr lang="en-US" altLang="en-US" sz="2000" b="1" dirty="0" err="1" smtClean="0"/>
              <a:t>praktek</a:t>
            </a:r>
            <a:endParaRPr lang="en-US" altLang="en-US" sz="2000" b="1" dirty="0" smtClean="0"/>
          </a:p>
          <a:p>
            <a:endParaRPr lang="en-US" altLang="en-US" sz="2000" b="1" dirty="0" smtClean="0"/>
          </a:p>
          <a:p>
            <a:r>
              <a:rPr lang="en-US" altLang="en-US" sz="2000" b="1" dirty="0" err="1" smtClean="0"/>
              <a:t>meregistrasi</a:t>
            </a:r>
            <a:r>
              <a:rPr lang="en-US" altLang="en-US" sz="2000" b="1" dirty="0" smtClean="0"/>
              <a:t> </a:t>
            </a:r>
            <a:r>
              <a:rPr lang="en-US" altLang="en-US" sz="2000" b="1" dirty="0" err="1" smtClean="0"/>
              <a:t>membayar</a:t>
            </a:r>
            <a:r>
              <a:rPr lang="en-US" altLang="en-US" sz="2000" b="1" dirty="0" smtClean="0"/>
              <a:t> (700.000), </a:t>
            </a:r>
            <a:r>
              <a:rPr lang="en-US" altLang="en-US" sz="2000" b="1" dirty="0" err="1" smtClean="0"/>
              <a:t>mencari</a:t>
            </a:r>
            <a:r>
              <a:rPr lang="en-US" altLang="en-US" sz="2000" b="1" dirty="0" smtClean="0"/>
              <a:t> </a:t>
            </a:r>
            <a:r>
              <a:rPr lang="en-US" altLang="en-US" sz="2000" b="1" dirty="0" err="1" smtClean="0"/>
              <a:t>pokjar</a:t>
            </a:r>
            <a:r>
              <a:rPr lang="en-US" altLang="en-US" sz="2000" b="1" dirty="0" smtClean="0"/>
              <a:t> yang </a:t>
            </a:r>
            <a:r>
              <a:rPr lang="en-US" altLang="en-US" sz="2000" b="1" dirty="0" err="1" smtClean="0"/>
              <a:t>melaksanakan</a:t>
            </a:r>
            <a:r>
              <a:rPr lang="en-US" altLang="en-US" sz="2000" b="1" dirty="0" smtClean="0"/>
              <a:t> </a:t>
            </a:r>
            <a:r>
              <a:rPr lang="en-US" altLang="en-US" sz="2000" b="1" dirty="0" err="1" smtClean="0"/>
              <a:t>praktek</a:t>
            </a:r>
            <a:endParaRPr lang="en-US" altLang="en-US" sz="2000" b="1" dirty="0" smtClean="0"/>
          </a:p>
          <a:p>
            <a:endParaRPr lang="en-US" altLang="en-US" sz="2000" b="1" dirty="0" smtClean="0"/>
          </a:p>
          <a:p>
            <a:pPr marL="0" indent="0">
              <a:buNone/>
            </a:pPr>
            <a:r>
              <a:rPr lang="en-US" altLang="en-US" sz="2000" b="1" dirty="0" smtClean="0"/>
              <a:t>NON PGSD/PAUD BESARNYA BIAYA SAMA DENGAN BIAYA PER SKS, DAN MENGIKUTI PROSEDUR PRAKTEK/PRAKTIKUM</a:t>
            </a:r>
          </a:p>
          <a:p>
            <a:endParaRPr lang="en-US" alt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p:nvPr>
        </p:nvSpPr>
        <p:spPr>
          <a:xfrm>
            <a:off x="1547813" y="274638"/>
            <a:ext cx="6624637" cy="1143000"/>
          </a:xfrm>
        </p:spPr>
        <p:txBody>
          <a:bodyPr/>
          <a:lstStyle/>
          <a:p>
            <a:r>
              <a:rPr lang="en-US" altLang="en-US" sz="3200" dirty="0" err="1" smtClean="0">
                <a:latin typeface="Arial Black" panose="020B0A04020102020204" pitchFamily="34" charset="0"/>
              </a:rPr>
              <a:t>Prasyarat</a:t>
            </a:r>
            <a:r>
              <a:rPr lang="en-US" altLang="en-US" sz="3200" dirty="0" smtClean="0">
                <a:latin typeface="Arial Black" panose="020B0A04020102020204" pitchFamily="34" charset="0"/>
              </a:rPr>
              <a:t> </a:t>
            </a:r>
            <a:r>
              <a:rPr lang="en-US" altLang="en-US" sz="3200" dirty="0" err="1" smtClean="0">
                <a:latin typeface="Arial Black" panose="020B0A04020102020204" pitchFamily="34" charset="0"/>
              </a:rPr>
              <a:t>Praktek</a:t>
            </a:r>
            <a:r>
              <a:rPr lang="en-US" altLang="en-US" sz="3200" dirty="0" smtClean="0">
                <a:latin typeface="Arial Black" panose="020B0A04020102020204" pitchFamily="34" charset="0"/>
              </a:rPr>
              <a:t> </a:t>
            </a:r>
            <a:r>
              <a:rPr lang="en-US" altLang="en-US" sz="3200" dirty="0" err="1" smtClean="0">
                <a:latin typeface="Arial Black" panose="020B0A04020102020204" pitchFamily="34" charset="0"/>
              </a:rPr>
              <a:t>Kerja</a:t>
            </a:r>
            <a:r>
              <a:rPr lang="en-US" altLang="en-US" sz="3200" dirty="0" smtClean="0">
                <a:latin typeface="Arial Black" panose="020B0A04020102020204" pitchFamily="34" charset="0"/>
              </a:rPr>
              <a:t> </a:t>
            </a:r>
            <a:r>
              <a:rPr lang="en-US" altLang="en-US" sz="3200" dirty="0" err="1" smtClean="0">
                <a:latin typeface="Arial Black" panose="020B0A04020102020204" pitchFamily="34" charset="0"/>
              </a:rPr>
              <a:t>Perpustakaan</a:t>
            </a:r>
            <a:r>
              <a:rPr lang="en-US" altLang="en-US" sz="3200" dirty="0" smtClean="0">
                <a:latin typeface="Arial Black" panose="020B0A04020102020204" pitchFamily="34" charset="0"/>
              </a:rPr>
              <a:t> </a:t>
            </a:r>
          </a:p>
        </p:txBody>
      </p:sp>
      <p:sp>
        <p:nvSpPr>
          <p:cNvPr id="11267" name="Rectangle 3"/>
          <p:cNvSpPr>
            <a:spLocks noGrp="1"/>
          </p:cNvSpPr>
          <p:nvPr>
            <p:ph type="body" idx="1"/>
          </p:nvPr>
        </p:nvSpPr>
        <p:spPr/>
        <p:txBody>
          <a:bodyPr/>
          <a:lstStyle/>
          <a:p>
            <a:r>
              <a:rPr lang="en-US" altLang="en-US" dirty="0" smtClean="0"/>
              <a:t>MK </a:t>
            </a:r>
            <a:r>
              <a:rPr lang="en-US" altLang="en-US" dirty="0" err="1" smtClean="0"/>
              <a:t>Praktek</a:t>
            </a:r>
            <a:r>
              <a:rPr lang="en-US" altLang="en-US" dirty="0" smtClean="0"/>
              <a:t> </a:t>
            </a:r>
            <a:r>
              <a:rPr lang="en-US" altLang="en-US" dirty="0" err="1" smtClean="0"/>
              <a:t>Kerja</a:t>
            </a:r>
            <a:r>
              <a:rPr lang="en-US" altLang="en-US" dirty="0" smtClean="0"/>
              <a:t> </a:t>
            </a:r>
            <a:r>
              <a:rPr lang="en-US" altLang="en-US" dirty="0" err="1" smtClean="0"/>
              <a:t>Perpustakaan</a:t>
            </a:r>
            <a:r>
              <a:rPr lang="en-US" altLang="en-US" dirty="0" smtClean="0"/>
              <a:t> PUST 4490 </a:t>
            </a:r>
            <a:r>
              <a:rPr lang="en-US" altLang="en-US" dirty="0" err="1" smtClean="0"/>
              <a:t>baru</a:t>
            </a:r>
            <a:r>
              <a:rPr lang="en-US" altLang="en-US" dirty="0" smtClean="0"/>
              <a:t> </a:t>
            </a:r>
            <a:r>
              <a:rPr lang="en-US" altLang="en-US" dirty="0" err="1" smtClean="0"/>
              <a:t>dapat</a:t>
            </a:r>
            <a:r>
              <a:rPr lang="en-US" altLang="en-US" dirty="0" smtClean="0"/>
              <a:t> </a:t>
            </a:r>
            <a:r>
              <a:rPr lang="en-US" altLang="en-US" dirty="0" err="1" smtClean="0"/>
              <a:t>diregistrasikan</a:t>
            </a:r>
            <a:r>
              <a:rPr lang="en-US" altLang="en-US" dirty="0" smtClean="0"/>
              <a:t> </a:t>
            </a:r>
            <a:r>
              <a:rPr lang="en-US" altLang="en-US" dirty="0" err="1" smtClean="0"/>
              <a:t>setelah</a:t>
            </a:r>
            <a:r>
              <a:rPr lang="en-US" altLang="en-US" dirty="0" smtClean="0"/>
              <a:t> </a:t>
            </a:r>
            <a:r>
              <a:rPr lang="en-US" altLang="en-US" dirty="0" err="1" smtClean="0"/>
              <a:t>Anda</a:t>
            </a:r>
            <a:r>
              <a:rPr lang="en-US" altLang="en-US" dirty="0" smtClean="0"/>
              <a:t> </a:t>
            </a:r>
            <a:r>
              <a:rPr lang="en-US" altLang="en-US" dirty="0" err="1" smtClean="0"/>
              <a:t>menempuh</a:t>
            </a:r>
            <a:r>
              <a:rPr lang="en-US" altLang="en-US" dirty="0" smtClean="0"/>
              <a:t> MK </a:t>
            </a:r>
            <a:r>
              <a:rPr lang="en-US" altLang="en-US" dirty="0" err="1" smtClean="0"/>
              <a:t>sbb</a:t>
            </a:r>
            <a:r>
              <a:rPr lang="en-US" altLang="en-US" dirty="0" smtClean="0"/>
              <a:t>:</a:t>
            </a:r>
          </a:p>
          <a:p>
            <a:endParaRPr lang="en-US" altLang="en-US" dirty="0" smtClean="0"/>
          </a:p>
          <a:p>
            <a:pPr>
              <a:buFont typeface="Arial" panose="020B0604020202020204" pitchFamily="34" charset="0"/>
              <a:buNone/>
            </a:pPr>
            <a:r>
              <a:rPr lang="en-US" altLang="en-US" dirty="0" smtClean="0"/>
              <a:t>      - PUST2230/ </a:t>
            </a:r>
            <a:r>
              <a:rPr lang="en-US" altLang="en-US" dirty="0" err="1" smtClean="0"/>
              <a:t>Pengembangan</a:t>
            </a:r>
            <a:r>
              <a:rPr lang="en-US" altLang="en-US" dirty="0" smtClean="0"/>
              <a:t> </a:t>
            </a:r>
            <a:r>
              <a:rPr lang="en-US" altLang="en-US" dirty="0" err="1" smtClean="0"/>
              <a:t>Koleksi</a:t>
            </a:r>
            <a:endParaRPr lang="en-US" altLang="en-US" dirty="0" smtClean="0"/>
          </a:p>
          <a:p>
            <a:pPr>
              <a:buFont typeface="Arial" panose="020B0604020202020204" pitchFamily="34" charset="0"/>
              <a:buNone/>
            </a:pPr>
            <a:r>
              <a:rPr lang="en-US" altLang="en-US" dirty="0" smtClean="0"/>
              <a:t>      - PUST2134/</a:t>
            </a:r>
            <a:r>
              <a:rPr lang="en-US" altLang="en-US" dirty="0" err="1" smtClean="0"/>
              <a:t>Pengolahan</a:t>
            </a:r>
            <a:r>
              <a:rPr lang="en-US" altLang="en-US" dirty="0" smtClean="0"/>
              <a:t> </a:t>
            </a:r>
            <a:r>
              <a:rPr lang="en-US" altLang="en-US" dirty="0" err="1" smtClean="0"/>
              <a:t>Bahan</a:t>
            </a:r>
            <a:r>
              <a:rPr lang="en-US" altLang="en-US" dirty="0" smtClean="0"/>
              <a:t> </a:t>
            </a:r>
            <a:r>
              <a:rPr lang="en-US" altLang="en-US" dirty="0" err="1" smtClean="0"/>
              <a:t>Pustaka</a:t>
            </a:r>
            <a:endParaRPr lang="en-US" altLang="en-US" dirty="0" smtClean="0"/>
          </a:p>
          <a:p>
            <a:pPr>
              <a:buFont typeface="Arial" panose="020B0604020202020204" pitchFamily="34" charset="0"/>
              <a:buNone/>
            </a:pPr>
            <a:r>
              <a:rPr lang="en-US" altLang="en-US" dirty="0" smtClean="0"/>
              <a:t>      - PUST2135/</a:t>
            </a:r>
            <a:r>
              <a:rPr lang="en-US" altLang="en-US" dirty="0" err="1" smtClean="0"/>
              <a:t>Pelayanan</a:t>
            </a:r>
            <a:r>
              <a:rPr lang="en-US" altLang="en-US" dirty="0" smtClean="0"/>
              <a:t> </a:t>
            </a:r>
            <a:r>
              <a:rPr lang="en-US" altLang="en-US" dirty="0" err="1" smtClean="0"/>
              <a:t>Bahan</a:t>
            </a:r>
            <a:r>
              <a:rPr lang="en-US" altLang="en-US" dirty="0" smtClean="0"/>
              <a:t> </a:t>
            </a:r>
            <a:r>
              <a:rPr lang="en-US" altLang="en-US" dirty="0" err="1" smtClean="0"/>
              <a:t>Pustaka</a:t>
            </a:r>
            <a:endParaRPr lang="en-US" altLang="en-US" dirty="0" smtClean="0"/>
          </a:p>
          <a:p>
            <a:pPr>
              <a:buFont typeface="Arial" panose="020B0604020202020204" pitchFamily="34" charset="0"/>
              <a:buNone/>
            </a:pPr>
            <a:endParaRPr lang="en-US" alt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smtClean="0"/>
              <a:t>      </a:t>
            </a:r>
            <a:r>
              <a:rPr lang="en-US" altLang="en-US" sz="3200" dirty="0" err="1" smtClean="0">
                <a:latin typeface="Arial Black" panose="020B0A04020102020204" pitchFamily="34" charset="0"/>
              </a:rPr>
              <a:t>Prasyarat</a:t>
            </a:r>
            <a:r>
              <a:rPr lang="en-US" altLang="en-US" sz="3200" dirty="0" smtClean="0">
                <a:latin typeface="Arial Black" panose="020B0A04020102020204" pitchFamily="34" charset="0"/>
              </a:rPr>
              <a:t> </a:t>
            </a:r>
            <a:r>
              <a:rPr lang="en-US" altLang="en-US" sz="3200" dirty="0" err="1" smtClean="0">
                <a:latin typeface="Arial Black" panose="020B0A04020102020204" pitchFamily="34" charset="0"/>
              </a:rPr>
              <a:t>Praktek</a:t>
            </a:r>
            <a:r>
              <a:rPr lang="en-US" altLang="en-US" sz="3200" dirty="0" smtClean="0">
                <a:latin typeface="Arial Black" panose="020B0A04020102020204" pitchFamily="34" charset="0"/>
              </a:rPr>
              <a:t> </a:t>
            </a:r>
            <a:r>
              <a:rPr lang="en-US" altLang="en-US" sz="3200" dirty="0" err="1" smtClean="0">
                <a:latin typeface="Arial Black" panose="020B0A04020102020204" pitchFamily="34" charset="0"/>
              </a:rPr>
              <a:t>Kerja</a:t>
            </a:r>
            <a:r>
              <a:rPr lang="en-US" altLang="en-US" sz="3200" dirty="0" smtClean="0">
                <a:latin typeface="Arial Black" panose="020B0A04020102020204" pitchFamily="34" charset="0"/>
              </a:rPr>
              <a:t>  </a:t>
            </a:r>
            <a:r>
              <a:rPr lang="en-US" altLang="en-US" sz="3200" dirty="0" err="1" smtClean="0">
                <a:latin typeface="Arial Black" panose="020B0A04020102020204" pitchFamily="34" charset="0"/>
              </a:rPr>
              <a:t>Kearsipan</a:t>
            </a:r>
            <a:r>
              <a:rPr lang="en-US" altLang="en-US" sz="3200" dirty="0" smtClean="0">
                <a:latin typeface="Arial Black" panose="020B0A04020102020204" pitchFamily="34" charset="0"/>
              </a:rPr>
              <a:t> D-IV semester 8</a:t>
            </a:r>
          </a:p>
        </p:txBody>
      </p:sp>
      <p:sp>
        <p:nvSpPr>
          <p:cNvPr id="12291" name="Content Placeholder 2"/>
          <p:cNvSpPr>
            <a:spLocks noGrp="1"/>
          </p:cNvSpPr>
          <p:nvPr>
            <p:ph idx="1"/>
          </p:nvPr>
        </p:nvSpPr>
        <p:spPr>
          <a:xfrm>
            <a:off x="457200" y="1600200"/>
            <a:ext cx="8686800" cy="4525963"/>
          </a:xfrm>
        </p:spPr>
        <p:txBody>
          <a:bodyPr/>
          <a:lstStyle/>
          <a:p>
            <a:r>
              <a:rPr lang="en-US" altLang="en-US" sz="2800" smtClean="0"/>
              <a:t>MK Pendukung untuk Praktek Kerja Kearsipan/ASIP 4435 adalah MK sbb:</a:t>
            </a:r>
          </a:p>
          <a:p>
            <a:pPr>
              <a:buFont typeface="Arial" panose="020B0604020202020204" pitchFamily="34" charset="0"/>
              <a:buNone/>
            </a:pPr>
            <a:r>
              <a:rPr lang="en-US" altLang="en-US" sz="2800" smtClean="0"/>
              <a:t>    - ASIP 4402 : Penilaian &amp; Penyusutan Arsip</a:t>
            </a:r>
          </a:p>
          <a:p>
            <a:pPr>
              <a:buFont typeface="Arial" panose="020B0604020202020204" pitchFamily="34" charset="0"/>
              <a:buNone/>
            </a:pPr>
            <a:r>
              <a:rPr lang="en-US" altLang="en-US" sz="2800" smtClean="0"/>
              <a:t>    - ASIP 4430 : Perancangan Thesaurus</a:t>
            </a:r>
          </a:p>
          <a:p>
            <a:pPr>
              <a:buFont typeface="Arial" panose="020B0604020202020204" pitchFamily="34" charset="0"/>
              <a:buNone/>
            </a:pPr>
            <a:r>
              <a:rPr lang="en-US" altLang="en-US" sz="2800" smtClean="0"/>
              <a:t>    - ASIP 4432 : Otamasi dalam Kearsipan</a:t>
            </a:r>
          </a:p>
          <a:p>
            <a:pPr>
              <a:buFont typeface="Arial" panose="020B0604020202020204" pitchFamily="34" charset="0"/>
              <a:buNone/>
            </a:pPr>
            <a:r>
              <a:rPr lang="en-US" altLang="en-US" sz="2800" smtClean="0"/>
              <a:t>    - ASIP 4433 : Perancangan Skema Klasifikasi</a:t>
            </a:r>
          </a:p>
          <a:p>
            <a:pPr>
              <a:buFont typeface="Arial" panose="020B0604020202020204" pitchFamily="34" charset="0"/>
              <a:buNone/>
            </a:pPr>
            <a:r>
              <a:rPr lang="en-US" altLang="en-US" sz="2800" smtClean="0"/>
              <a:t>    - ASIP 4434 : Perancangan Jadwal Retensi  Arsip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p:cNvSpPr>
          <p:nvPr>
            <p:ph type="title"/>
          </p:nvPr>
        </p:nvSpPr>
        <p:spPr>
          <a:xfrm>
            <a:off x="457200" y="274638"/>
            <a:ext cx="8229600" cy="739775"/>
          </a:xfrm>
        </p:spPr>
        <p:txBody>
          <a:bodyPr/>
          <a:lstStyle/>
          <a:p>
            <a:r>
              <a:rPr lang="en-US" altLang="en-US" sz="2400" smtClean="0">
                <a:latin typeface="Arial Black" panose="020B0A04020102020204" pitchFamily="34" charset="0"/>
              </a:rPr>
              <a:t>SISTEMATIKA LAPORAN </a:t>
            </a:r>
            <a:br>
              <a:rPr lang="en-US" altLang="en-US" sz="2400" smtClean="0">
                <a:latin typeface="Arial Black" panose="020B0A04020102020204" pitchFamily="34" charset="0"/>
              </a:rPr>
            </a:br>
            <a:r>
              <a:rPr lang="en-US" altLang="en-US" sz="2400" smtClean="0">
                <a:latin typeface="Arial Black" panose="020B0A04020102020204" pitchFamily="34" charset="0"/>
              </a:rPr>
              <a:t>PRAKTIK KERJA PERPUSTAKAAN</a:t>
            </a:r>
          </a:p>
        </p:txBody>
      </p:sp>
      <p:sp>
        <p:nvSpPr>
          <p:cNvPr id="14339" name="Rectangle 3"/>
          <p:cNvSpPr>
            <a:spLocks noGrp="1"/>
          </p:cNvSpPr>
          <p:nvPr>
            <p:ph type="body" idx="1"/>
          </p:nvPr>
        </p:nvSpPr>
        <p:spPr>
          <a:xfrm>
            <a:off x="3111500" y="1268413"/>
            <a:ext cx="8229600" cy="4968875"/>
          </a:xfrm>
        </p:spPr>
        <p:txBody>
          <a:bodyPr/>
          <a:lstStyle/>
          <a:p>
            <a:pPr>
              <a:lnSpc>
                <a:spcPct val="80000"/>
              </a:lnSpc>
            </a:pPr>
            <a:r>
              <a:rPr lang="en-US" altLang="en-US" sz="1800" smtClean="0"/>
              <a:t>PENDAHULUAN:</a:t>
            </a:r>
          </a:p>
          <a:p>
            <a:pPr>
              <a:lnSpc>
                <a:spcPct val="80000"/>
              </a:lnSpc>
              <a:buFont typeface="Arial" panose="020B0604020202020204" pitchFamily="34" charset="0"/>
              <a:buNone/>
            </a:pPr>
            <a:r>
              <a:rPr lang="en-US" altLang="en-US" sz="1800" smtClean="0"/>
              <a:t>	A. Latar Belakang Masalah</a:t>
            </a:r>
          </a:p>
          <a:p>
            <a:pPr>
              <a:lnSpc>
                <a:spcPct val="80000"/>
              </a:lnSpc>
              <a:buFont typeface="Arial" panose="020B0604020202020204" pitchFamily="34" charset="0"/>
              <a:buNone/>
            </a:pPr>
            <a:r>
              <a:rPr lang="en-US" altLang="en-US" sz="1800" smtClean="0"/>
              <a:t>     B.Tujuan dan manfaat Praktek Kerja perpustakaan</a:t>
            </a:r>
          </a:p>
          <a:p>
            <a:pPr>
              <a:lnSpc>
                <a:spcPct val="80000"/>
              </a:lnSpc>
              <a:buFont typeface="Arial" panose="020B0604020202020204" pitchFamily="34" charset="0"/>
              <a:buNone/>
            </a:pPr>
            <a:r>
              <a:rPr lang="en-US" altLang="en-US" sz="1800" smtClean="0"/>
              <a:t>     C. Sistimatika Penulisan</a:t>
            </a:r>
          </a:p>
          <a:p>
            <a:pPr>
              <a:lnSpc>
                <a:spcPct val="80000"/>
              </a:lnSpc>
            </a:pPr>
            <a:r>
              <a:rPr lang="en-US" altLang="en-US" sz="1800" smtClean="0"/>
              <a:t>KEADAAN PERPUSTAKAAN</a:t>
            </a:r>
          </a:p>
          <a:p>
            <a:pPr>
              <a:lnSpc>
                <a:spcPct val="80000"/>
              </a:lnSpc>
              <a:buFont typeface="Arial" panose="020B0604020202020204" pitchFamily="34" charset="0"/>
              <a:buNone/>
            </a:pPr>
            <a:r>
              <a:rPr lang="en-US" altLang="en-US" sz="1800" smtClean="0"/>
              <a:t>     A. Sejarah berdirinya Perpustakaan</a:t>
            </a:r>
          </a:p>
          <a:p>
            <a:pPr>
              <a:lnSpc>
                <a:spcPct val="80000"/>
              </a:lnSpc>
              <a:buFont typeface="Arial" panose="020B0604020202020204" pitchFamily="34" charset="0"/>
              <a:buNone/>
            </a:pPr>
            <a:r>
              <a:rPr lang="en-US" altLang="en-US" sz="1800" smtClean="0"/>
              <a:t>     B. Gedung Ruang dan perlengkapan</a:t>
            </a:r>
          </a:p>
          <a:p>
            <a:pPr>
              <a:lnSpc>
                <a:spcPct val="80000"/>
              </a:lnSpc>
              <a:buFont typeface="Arial" panose="020B0604020202020204" pitchFamily="34" charset="0"/>
              <a:buNone/>
            </a:pPr>
            <a:r>
              <a:rPr lang="en-US" altLang="en-US" sz="1800" smtClean="0"/>
              <a:t>     C. Koleksi</a:t>
            </a:r>
          </a:p>
          <a:p>
            <a:pPr>
              <a:lnSpc>
                <a:spcPct val="80000"/>
              </a:lnSpc>
              <a:buFont typeface="Arial" panose="020B0604020202020204" pitchFamily="34" charset="0"/>
              <a:buNone/>
            </a:pPr>
            <a:r>
              <a:rPr lang="en-US" altLang="en-US" sz="1800" smtClean="0"/>
              <a:t>     D. Struktur Organisasi</a:t>
            </a:r>
          </a:p>
          <a:p>
            <a:pPr>
              <a:lnSpc>
                <a:spcPct val="80000"/>
              </a:lnSpc>
              <a:buFont typeface="Arial" panose="020B0604020202020204" pitchFamily="34" charset="0"/>
              <a:buNone/>
            </a:pPr>
            <a:r>
              <a:rPr lang="en-US" altLang="en-US" sz="1800" smtClean="0"/>
              <a:t>     E. Tenaga</a:t>
            </a:r>
          </a:p>
          <a:p>
            <a:pPr>
              <a:lnSpc>
                <a:spcPct val="80000"/>
              </a:lnSpc>
              <a:buFont typeface="Arial" panose="020B0604020202020204" pitchFamily="34" charset="0"/>
              <a:buNone/>
            </a:pPr>
            <a:r>
              <a:rPr lang="en-US" altLang="en-US" sz="1800" smtClean="0"/>
              <a:t>     F. Dana  </a:t>
            </a:r>
          </a:p>
          <a:p>
            <a:pPr>
              <a:lnSpc>
                <a:spcPct val="80000"/>
              </a:lnSpc>
              <a:buFont typeface="Arial" panose="020B0604020202020204" pitchFamily="34" charset="0"/>
              <a:buNone/>
            </a:pPr>
            <a:r>
              <a:rPr lang="en-US" altLang="en-US" sz="1800" smtClean="0"/>
              <a:t>     G. Layanan</a:t>
            </a:r>
          </a:p>
          <a:p>
            <a:pPr>
              <a:lnSpc>
                <a:spcPct val="80000"/>
              </a:lnSpc>
            </a:pPr>
            <a:r>
              <a:rPr lang="en-US" altLang="en-US" sz="1800" smtClean="0"/>
              <a:t>MASALAH DAN PEMECAHANNYAKESIMPULAN</a:t>
            </a:r>
          </a:p>
          <a:p>
            <a:pPr>
              <a:lnSpc>
                <a:spcPct val="80000"/>
              </a:lnSpc>
              <a:buFont typeface="Arial" panose="020B0604020202020204" pitchFamily="34" charset="0"/>
              <a:buNone/>
            </a:pPr>
            <a:r>
              <a:rPr lang="en-US" altLang="en-US" sz="1800" smtClean="0"/>
              <a:t>	A. Masalah</a:t>
            </a:r>
          </a:p>
          <a:p>
            <a:pPr>
              <a:lnSpc>
                <a:spcPct val="80000"/>
              </a:lnSpc>
              <a:buFont typeface="Arial" panose="020B0604020202020204" pitchFamily="34" charset="0"/>
              <a:buNone/>
            </a:pPr>
            <a:r>
              <a:rPr lang="en-US" altLang="en-US" sz="1800" smtClean="0"/>
              <a:t>     B. Pemecahannya</a:t>
            </a:r>
          </a:p>
          <a:p>
            <a:pPr>
              <a:lnSpc>
                <a:spcPct val="80000"/>
              </a:lnSpc>
            </a:pPr>
            <a:r>
              <a:rPr lang="en-US" altLang="en-US" sz="1800" smtClean="0"/>
              <a:t>PENUTUP</a:t>
            </a:r>
          </a:p>
          <a:p>
            <a:pPr>
              <a:lnSpc>
                <a:spcPct val="80000"/>
              </a:lnSpc>
              <a:buFont typeface="Arial" panose="020B0604020202020204" pitchFamily="34" charset="0"/>
              <a:buNone/>
            </a:pPr>
            <a:r>
              <a:rPr lang="en-US" altLang="en-US" sz="1800" smtClean="0"/>
              <a:t>     A. Kesimpulan</a:t>
            </a:r>
          </a:p>
          <a:p>
            <a:pPr>
              <a:lnSpc>
                <a:spcPct val="80000"/>
              </a:lnSpc>
              <a:buFont typeface="Arial" panose="020B0604020202020204" pitchFamily="34" charset="0"/>
              <a:buNone/>
            </a:pPr>
            <a:r>
              <a:rPr lang="en-US" altLang="en-US" sz="1800" smtClean="0"/>
              <a:t>     B. Saran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p:nvPr>
        </p:nvSpPr>
        <p:spPr>
          <a:xfrm>
            <a:off x="457200" y="260350"/>
            <a:ext cx="8229600" cy="720725"/>
          </a:xfrm>
        </p:spPr>
        <p:txBody>
          <a:bodyPr/>
          <a:lstStyle/>
          <a:p>
            <a:r>
              <a:rPr lang="en-US" altLang="en-US" sz="3600" b="1" smtClean="0"/>
              <a:t>PELAPORAN UJIAN PKM</a:t>
            </a:r>
          </a:p>
        </p:txBody>
      </p:sp>
      <p:sp>
        <p:nvSpPr>
          <p:cNvPr id="20483" name="Rectangle 3"/>
          <p:cNvSpPr>
            <a:spLocks noGrp="1"/>
          </p:cNvSpPr>
          <p:nvPr>
            <p:ph type="body" idx="1"/>
          </p:nvPr>
        </p:nvSpPr>
        <p:spPr>
          <a:xfrm>
            <a:off x="896938" y="1124744"/>
            <a:ext cx="8247062" cy="4898231"/>
          </a:xfrm>
        </p:spPr>
        <p:txBody>
          <a:bodyPr/>
          <a:lstStyle/>
          <a:p>
            <a:r>
              <a:rPr lang="en-US" altLang="en-US" sz="2800" b="1" dirty="0" smtClean="0"/>
              <a:t>MAHASISWA MEMBUAT LAPORAN  PKM, SETELAH 10 RPP LATIHAN DENGAN LEMBAR OBSERVASI</a:t>
            </a:r>
          </a:p>
          <a:p>
            <a:r>
              <a:rPr lang="en-US" altLang="en-US" sz="2800" b="1" dirty="0" smtClean="0"/>
              <a:t>1 RPP LATIHAN,  DENGAN REKAP APKG1 DAN APKAGI 2 DARI PENILAI 1 DAN PENILAI 2</a:t>
            </a:r>
          </a:p>
          <a:p>
            <a:r>
              <a:rPr lang="en-US" altLang="en-US" sz="2800" b="1" dirty="0"/>
              <a:t>1</a:t>
            </a:r>
            <a:r>
              <a:rPr lang="en-US" altLang="en-US" sz="2800" b="1" dirty="0" smtClean="0"/>
              <a:t> RPP UJIAN, </a:t>
            </a:r>
            <a:r>
              <a:rPr lang="en-US" altLang="en-US" sz="2800" b="1" dirty="0"/>
              <a:t>DENGAN </a:t>
            </a:r>
            <a:r>
              <a:rPr lang="en-US" altLang="en-US" sz="2800" b="1" dirty="0" smtClean="0"/>
              <a:t>REKAP APKG1 </a:t>
            </a:r>
            <a:r>
              <a:rPr lang="en-US" altLang="en-US" sz="2800" b="1" dirty="0"/>
              <a:t>DAN APKAGI 2 DARI PENILAI 1 DAN PENILAI </a:t>
            </a:r>
            <a:r>
              <a:rPr lang="en-US" altLang="en-US" sz="2800" b="1" dirty="0" smtClean="0"/>
              <a:t>2</a:t>
            </a:r>
          </a:p>
          <a:p>
            <a:r>
              <a:rPr lang="en-US" altLang="en-US" sz="2800" b="1" dirty="0" smtClean="0"/>
              <a:t>MENGISI FORMAT LAPORAN PKM</a:t>
            </a:r>
          </a:p>
          <a:p>
            <a:r>
              <a:rPr lang="en-US" altLang="en-US" sz="2800" b="1" dirty="0" smtClean="0"/>
              <a:t>NILAI KELENGKAPAN BERKAS TUGAS MK PKM</a:t>
            </a:r>
          </a:p>
          <a:p>
            <a:r>
              <a:rPr lang="en-US" altLang="en-US" sz="2800" b="1" dirty="0" smtClean="0"/>
              <a:t>REKAPITULASI NILAI LAPORAN PKM</a:t>
            </a:r>
          </a:p>
          <a:p>
            <a:r>
              <a:rPr lang="en-US" altLang="en-US" sz="2800" b="1" dirty="0" smtClean="0"/>
              <a:t>REKOMENDASI UJIAN PRAKTEK</a:t>
            </a:r>
            <a:endParaRPr lang="en-US" altLang="en-US" sz="2800" b="1" dirty="0"/>
          </a:p>
          <a:p>
            <a:endParaRPr lang="en-US" altLang="en-US" sz="2800" b="1" dirty="0" smtClean="0"/>
          </a:p>
          <a:p>
            <a:endParaRPr lang="en-US" altLang="en-US" sz="28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p:nvPr>
        </p:nvSpPr>
        <p:spPr>
          <a:xfrm>
            <a:off x="457200" y="274638"/>
            <a:ext cx="8229600" cy="860425"/>
          </a:xfrm>
        </p:spPr>
        <p:txBody>
          <a:bodyPr/>
          <a:lstStyle/>
          <a:p>
            <a:r>
              <a:rPr lang="en-US" altLang="en-US" sz="2400" smtClean="0">
                <a:latin typeface="Arial Black" panose="020B0A04020102020204" pitchFamily="34" charset="0"/>
              </a:rPr>
              <a:t>PELAPORAN UJIAN PKP</a:t>
            </a:r>
          </a:p>
        </p:txBody>
      </p:sp>
      <p:sp>
        <p:nvSpPr>
          <p:cNvPr id="21507" name="Rectangle 3"/>
          <p:cNvSpPr>
            <a:spLocks noGrp="1"/>
          </p:cNvSpPr>
          <p:nvPr>
            <p:ph type="body" idx="1"/>
          </p:nvPr>
        </p:nvSpPr>
        <p:spPr>
          <a:xfrm>
            <a:off x="457200" y="1628775"/>
            <a:ext cx="8229600" cy="4467225"/>
          </a:xfrm>
        </p:spPr>
        <p:txBody>
          <a:bodyPr/>
          <a:lstStyle/>
          <a:p>
            <a:pPr lvl="1"/>
            <a:r>
              <a:rPr lang="en-US" altLang="en-US" sz="2400" dirty="0" smtClean="0"/>
              <a:t>REKAP DAFTAR NILAI PEMBELAJARAN 1 DARI PENILAI 1 DAN 2 DENGAN ALAT PENILAIAN (APKG 1 &amp;2) , DEMIKIAN  UNTUK PEMBELAJARAN 2 YANG SUDAH DITANDATANGANI OLEH SUPERVISOR/PENILAI</a:t>
            </a:r>
          </a:p>
          <a:p>
            <a:pPr lvl="1"/>
            <a:r>
              <a:rPr lang="en-US" altLang="en-US" sz="2400" dirty="0" smtClean="0"/>
              <a:t>LAPORAN PKP YANG SUDAH DITANDATANGANI PEMBIMBING DIKIRIMKAN KE UPBJJ UNTUK DIKOREKSI.</a:t>
            </a:r>
          </a:p>
          <a:p>
            <a:pPr lvl="1"/>
            <a:r>
              <a:rPr lang="en-US" altLang="en-US" sz="2400" dirty="0" smtClean="0"/>
              <a:t>SEBELUM DIJILID MOHON UNTUK DIKONSULTASIKAN KE UPBJJ-UT UNTUK MENDAPATKAN PENGARAHAN ADMINISTRASI PENYUSUNAN LAPORAN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a:xfrm>
            <a:off x="1357313" y="333375"/>
            <a:ext cx="7102475" cy="720725"/>
          </a:xfrm>
        </p:spPr>
        <p:txBody>
          <a:bodyPr/>
          <a:lstStyle/>
          <a:p>
            <a:r>
              <a:rPr lang="en-US" altLang="en-US" sz="2400" smtClean="0">
                <a:latin typeface="Arial Black" panose="020B0A04020102020204" pitchFamily="34" charset="0"/>
              </a:rPr>
              <a:t>ASPEK YG DINILAI DLM LAPORAN PKP</a:t>
            </a:r>
          </a:p>
        </p:txBody>
      </p:sp>
      <p:sp>
        <p:nvSpPr>
          <p:cNvPr id="22531" name="Rectangle 3"/>
          <p:cNvSpPr>
            <a:spLocks noGrp="1"/>
          </p:cNvSpPr>
          <p:nvPr>
            <p:ph type="body" idx="1"/>
          </p:nvPr>
        </p:nvSpPr>
        <p:spPr>
          <a:xfrm>
            <a:off x="457200" y="1214438"/>
            <a:ext cx="8229600" cy="4881562"/>
          </a:xfrm>
        </p:spPr>
        <p:txBody>
          <a:bodyPr/>
          <a:lstStyle/>
          <a:p>
            <a:pPr>
              <a:lnSpc>
                <a:spcPct val="80000"/>
              </a:lnSpc>
            </a:pPr>
            <a:r>
              <a:rPr lang="en-US" altLang="en-US" sz="2000" b="1" smtClean="0"/>
              <a:t>PENDAHULUAN:</a:t>
            </a:r>
          </a:p>
          <a:p>
            <a:pPr>
              <a:lnSpc>
                <a:spcPct val="80000"/>
              </a:lnSpc>
              <a:buFont typeface="Arial" panose="020B0604020202020204" pitchFamily="34" charset="0"/>
              <a:buNone/>
            </a:pPr>
            <a:r>
              <a:rPr lang="en-US" altLang="en-US" sz="2000" b="1" smtClean="0"/>
              <a:t>     A. Latar Belakang Masalah</a:t>
            </a:r>
          </a:p>
          <a:p>
            <a:pPr>
              <a:lnSpc>
                <a:spcPct val="80000"/>
              </a:lnSpc>
              <a:buFont typeface="Arial" panose="020B0604020202020204" pitchFamily="34" charset="0"/>
              <a:buNone/>
            </a:pPr>
            <a:r>
              <a:rPr lang="en-US" altLang="en-US" sz="2000" b="1" smtClean="0"/>
              <a:t>     B. Rumusan Masalah </a:t>
            </a:r>
          </a:p>
          <a:p>
            <a:pPr>
              <a:lnSpc>
                <a:spcPct val="80000"/>
              </a:lnSpc>
              <a:buFont typeface="Arial" panose="020B0604020202020204" pitchFamily="34" charset="0"/>
              <a:buNone/>
            </a:pPr>
            <a:r>
              <a:rPr lang="en-US" altLang="en-US" sz="2000" b="1" smtClean="0"/>
              <a:t>     C. Tujuan Penelitian Perbaikan Pembelajaran</a:t>
            </a:r>
          </a:p>
          <a:p>
            <a:pPr>
              <a:lnSpc>
                <a:spcPct val="80000"/>
              </a:lnSpc>
              <a:buFont typeface="Arial" panose="020B0604020202020204" pitchFamily="34" charset="0"/>
              <a:buNone/>
            </a:pPr>
            <a:r>
              <a:rPr lang="en-US" altLang="en-US" sz="2000" b="1" smtClean="0"/>
              <a:t>     D. Manfaat Penelitian Perbaikan Pembelajaran</a:t>
            </a:r>
          </a:p>
          <a:p>
            <a:pPr>
              <a:lnSpc>
                <a:spcPct val="80000"/>
              </a:lnSpc>
            </a:pPr>
            <a:r>
              <a:rPr lang="en-US" altLang="en-US" sz="2000" b="1" smtClean="0"/>
              <a:t>KAJIAN PUSTAKA</a:t>
            </a:r>
          </a:p>
          <a:p>
            <a:pPr>
              <a:lnSpc>
                <a:spcPct val="80000"/>
              </a:lnSpc>
            </a:pPr>
            <a:r>
              <a:rPr lang="en-US" altLang="en-US" sz="2000" b="1" smtClean="0"/>
              <a:t>PELAKSANAAN PERBAIKAN PEMBELAJARAN</a:t>
            </a:r>
          </a:p>
          <a:p>
            <a:pPr>
              <a:lnSpc>
                <a:spcPct val="80000"/>
              </a:lnSpc>
              <a:buFont typeface="Arial" panose="020B0604020202020204" pitchFamily="34" charset="0"/>
              <a:buNone/>
            </a:pPr>
            <a:r>
              <a:rPr lang="en-US" altLang="en-US" sz="2000" b="1" smtClean="0"/>
              <a:t>     A. Subjek Penelitian</a:t>
            </a:r>
          </a:p>
          <a:p>
            <a:pPr>
              <a:lnSpc>
                <a:spcPct val="80000"/>
              </a:lnSpc>
              <a:buFont typeface="Arial" panose="020B0604020202020204" pitchFamily="34" charset="0"/>
              <a:buNone/>
            </a:pPr>
            <a:r>
              <a:rPr lang="en-US" altLang="en-US" sz="2000" b="1" smtClean="0"/>
              <a:t>     B. Deskripsi Siklus</a:t>
            </a:r>
          </a:p>
          <a:p>
            <a:pPr>
              <a:lnSpc>
                <a:spcPct val="80000"/>
              </a:lnSpc>
            </a:pPr>
            <a:r>
              <a:rPr lang="en-US" altLang="en-US" sz="2000" b="1" smtClean="0"/>
              <a:t>HASIL PENELITIAN DAN PEMBAHASAN</a:t>
            </a:r>
          </a:p>
          <a:p>
            <a:pPr>
              <a:lnSpc>
                <a:spcPct val="80000"/>
              </a:lnSpc>
              <a:buFont typeface="Arial" panose="020B0604020202020204" pitchFamily="34" charset="0"/>
              <a:buNone/>
            </a:pPr>
            <a:r>
              <a:rPr lang="en-US" altLang="en-US" sz="2000" b="1" smtClean="0"/>
              <a:t>	A.Deskripsi Per Siklus</a:t>
            </a:r>
          </a:p>
          <a:p>
            <a:pPr>
              <a:lnSpc>
                <a:spcPct val="80000"/>
              </a:lnSpc>
              <a:buFont typeface="Arial" panose="020B0604020202020204" pitchFamily="34" charset="0"/>
              <a:buNone/>
            </a:pPr>
            <a:r>
              <a:rPr lang="en-US" altLang="en-US" sz="2000" b="1" smtClean="0"/>
              <a:t>       B. Pembahasan Dari Setiap Siklus</a:t>
            </a:r>
          </a:p>
          <a:p>
            <a:pPr>
              <a:lnSpc>
                <a:spcPct val="80000"/>
              </a:lnSpc>
            </a:pPr>
            <a:r>
              <a:rPr lang="en-US" altLang="en-US" sz="2000" b="1" smtClean="0"/>
              <a:t>KESIMPULAN DAN SARAN TINDAK LANJUT</a:t>
            </a:r>
          </a:p>
          <a:p>
            <a:pPr>
              <a:lnSpc>
                <a:spcPct val="80000"/>
              </a:lnSpc>
            </a:pPr>
            <a:r>
              <a:rPr lang="en-US" altLang="en-US" sz="2000" b="1" smtClean="0"/>
              <a:t>BAHASA</a:t>
            </a:r>
          </a:p>
          <a:p>
            <a:pPr>
              <a:lnSpc>
                <a:spcPct val="80000"/>
              </a:lnSpc>
            </a:pPr>
            <a:r>
              <a:rPr lang="en-US" altLang="en-US" sz="2000" b="1" smtClean="0"/>
              <a:t>KUTIPAN DAN DAFTAR PUSTAKA</a:t>
            </a:r>
          </a:p>
          <a:p>
            <a:pPr>
              <a:lnSpc>
                <a:spcPct val="80000"/>
              </a:lnSpc>
              <a:buFont typeface="Arial" panose="020B0604020202020204" pitchFamily="34" charset="0"/>
              <a:buNone/>
            </a:pPr>
            <a:r>
              <a:rPr lang="en-US" altLang="en-US" sz="2000" b="1" smtClean="0"/>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PANDUAN KARIL FKIP</a:t>
            </a:r>
          </a:p>
        </p:txBody>
      </p:sp>
      <p:sp>
        <p:nvSpPr>
          <p:cNvPr id="23555" name="Content Placeholder 2"/>
          <p:cNvSpPr>
            <a:spLocks noGrp="1"/>
          </p:cNvSpPr>
          <p:nvPr>
            <p:ph idx="1"/>
          </p:nvPr>
        </p:nvSpPr>
        <p:spPr>
          <a:xfrm>
            <a:off x="457200" y="1412776"/>
            <a:ext cx="8229600" cy="4713387"/>
          </a:xfrm>
        </p:spPr>
        <p:txBody>
          <a:bodyPr/>
          <a:lstStyle/>
          <a:p>
            <a:r>
              <a:rPr lang="en-US" altLang="en-US" b="1" dirty="0" smtClean="0"/>
              <a:t>KETENTUAN UMUM PUBLIKASI KARIL ADALAH RINGKASAN DARI LAPORAN PKP</a:t>
            </a:r>
          </a:p>
          <a:p>
            <a:endParaRPr lang="en-US" altLang="en-US" b="1" dirty="0" smtClean="0"/>
          </a:p>
          <a:p>
            <a:pPr algn="just"/>
            <a:r>
              <a:rPr lang="en-US" altLang="en-US" sz="2800" b="1" dirty="0" smtClean="0"/>
              <a:t>KARYA ASLI, DITULIS DENGAN BAHASA INDONESIA, KERTAS A4, 1,5 SPASI, JUMLAH HALAMAN MAKSIMAL 30, NO HALANAN DIKANAN ATAS, SOFWARE DALAM BENTUK DOC&amp;DOCTXRTF ATAU OTD, TABEL STANDAR, ABSTRAK, 3 KATA KUNCI, KETIKAN SATU SPASI 11PT, ITALIC</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BAGIAN YANG DIUPLOAD</a:t>
            </a:r>
          </a:p>
        </p:txBody>
      </p:sp>
      <p:sp>
        <p:nvSpPr>
          <p:cNvPr id="24579" name="Content Placeholder 2"/>
          <p:cNvSpPr>
            <a:spLocks noGrp="1"/>
          </p:cNvSpPr>
          <p:nvPr>
            <p:ph idx="1"/>
          </p:nvPr>
        </p:nvSpPr>
        <p:spPr/>
        <p:txBody>
          <a:bodyPr/>
          <a:lstStyle/>
          <a:p>
            <a:r>
              <a:rPr lang="en-US" altLang="en-US" sz="2400" smtClean="0"/>
              <a:t>JUDUL SAMA DENGAN LAPORAN FONT TIME ROMAN 14 PT, BOLD, 1 SPASI, NAMA, NIM, ALAMAT EMAIL, ABSTRAK 200 KATA, 3 KATA KUNCI</a:t>
            </a:r>
          </a:p>
          <a:p>
            <a:r>
              <a:rPr lang="en-US" altLang="en-US" sz="2400" smtClean="0"/>
              <a:t>PENDAHULUAN </a:t>
            </a:r>
            <a:r>
              <a:rPr lang="en-US" altLang="en-US" smtClean="0"/>
              <a:t>(</a:t>
            </a:r>
            <a:r>
              <a:rPr lang="en-US" altLang="en-US" sz="2000" smtClean="0"/>
              <a:t>LATAR BELAKANG, IDENTIFIKASI MASALAH, ANALISA MASALAH, PEMECAHAN MASALAH)</a:t>
            </a:r>
          </a:p>
          <a:p>
            <a:r>
              <a:rPr lang="en-US" altLang="en-US" sz="2400" smtClean="0"/>
              <a:t>RUMUSAN MASALAH, TUJUAN PENELITIAN PERBAIKAN PEMBELAJARAN, MANFAAT PENELITIAN PERBAIKAN PEMBELAJARAN</a:t>
            </a:r>
          </a:p>
          <a:p>
            <a:r>
              <a:rPr lang="en-US" altLang="en-US" sz="2400" smtClean="0"/>
              <a:t>KAJIAN PUSTAKA</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b="1" smtClean="0"/>
              <a:t>PENILAIAN AKHIR PKP</a:t>
            </a:r>
          </a:p>
        </p:txBody>
      </p:sp>
      <p:sp>
        <p:nvSpPr>
          <p:cNvPr id="25603" name="Content Placeholder 2"/>
          <p:cNvSpPr>
            <a:spLocks noGrp="1"/>
          </p:cNvSpPr>
          <p:nvPr>
            <p:ph idx="1"/>
          </p:nvPr>
        </p:nvSpPr>
        <p:spPr>
          <a:xfrm>
            <a:off x="457200" y="1196975"/>
            <a:ext cx="8229600" cy="4929188"/>
          </a:xfrm>
        </p:spPr>
        <p:txBody>
          <a:bodyPr/>
          <a:lstStyle/>
          <a:p>
            <a:r>
              <a:rPr lang="en-US" altLang="en-US" b="1" smtClean="0"/>
              <a:t>KARIL 20%, PKP 80%</a:t>
            </a:r>
          </a:p>
          <a:p>
            <a:r>
              <a:rPr lang="en-US" altLang="en-US" b="1" smtClean="0"/>
              <a:t>NILAI PRAKTEK UJIAN PERBAIKAN PEMBELAJARAN 50%</a:t>
            </a:r>
          </a:p>
          <a:p>
            <a:r>
              <a:rPr lang="en-US" altLang="en-US" b="1" smtClean="0"/>
              <a:t>NILAI LAPORAN PKP 50%</a:t>
            </a:r>
          </a:p>
          <a:p>
            <a:pPr>
              <a:buFont typeface="Arial" panose="020B0604020202020204" pitchFamily="34" charset="0"/>
              <a:buNone/>
            </a:pPr>
            <a:r>
              <a:rPr lang="en-US" altLang="en-US" sz="2000" b="1" smtClean="0"/>
              <a:t>Misal :</a:t>
            </a:r>
          </a:p>
          <a:p>
            <a:pPr>
              <a:buFont typeface="Arial" panose="020B0604020202020204" pitchFamily="34" charset="0"/>
              <a:buNone/>
            </a:pPr>
            <a:r>
              <a:rPr lang="en-US" altLang="en-US" sz="2000" smtClean="0"/>
              <a:t>Karil unggah tidak plagiasi : 20, </a:t>
            </a:r>
          </a:p>
          <a:p>
            <a:pPr>
              <a:buFont typeface="Arial" panose="020B0604020202020204" pitchFamily="34" charset="0"/>
              <a:buNone/>
            </a:pPr>
            <a:r>
              <a:rPr lang="en-US" altLang="en-US" sz="2000" smtClean="0"/>
              <a:t>Nilai Ujian 80, kontribusi : 40</a:t>
            </a:r>
          </a:p>
          <a:p>
            <a:pPr>
              <a:buFont typeface="Arial" panose="020B0604020202020204" pitchFamily="34" charset="0"/>
              <a:buNone/>
            </a:pPr>
            <a:r>
              <a:rPr lang="en-US" altLang="en-US" sz="2000" smtClean="0"/>
              <a:t>Nilai Laporan 60, kontribusi :30 , Total PKP : 40 + 30 = 70</a:t>
            </a:r>
          </a:p>
          <a:p>
            <a:pPr>
              <a:buFont typeface="Arial" panose="020B0604020202020204" pitchFamily="34" charset="0"/>
              <a:buNone/>
            </a:pPr>
            <a:r>
              <a:rPr lang="en-US" altLang="en-US" sz="2000" smtClean="0"/>
              <a:t>Kontribusi Nilai PKP = 80% x 70 = 56</a:t>
            </a:r>
          </a:p>
          <a:p>
            <a:pPr>
              <a:buFont typeface="Arial" panose="020B0604020202020204" pitchFamily="34" charset="0"/>
              <a:buNone/>
            </a:pPr>
            <a:r>
              <a:rPr lang="en-US" altLang="en-US" sz="2800" b="1" smtClean="0"/>
              <a:t>NILAI PKP : 56 + 20 = 76 (B), KARIL LL</a:t>
            </a:r>
          </a:p>
          <a:p>
            <a:pPr>
              <a:buFont typeface="Arial" panose="020B0604020202020204" pitchFamily="34" charset="0"/>
              <a:buNone/>
            </a:pPr>
            <a:endParaRPr lang="en-US" alt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274638"/>
            <a:ext cx="8229600" cy="939800"/>
          </a:xfrm>
        </p:spPr>
        <p:txBody>
          <a:bodyPr/>
          <a:lstStyle/>
          <a:p>
            <a:r>
              <a:rPr lang="en-US" altLang="en-US" b="1" smtClean="0"/>
              <a:t>lanjutan</a:t>
            </a:r>
          </a:p>
        </p:txBody>
      </p:sp>
      <p:sp>
        <p:nvSpPr>
          <p:cNvPr id="26627" name="Content Placeholder 2"/>
          <p:cNvSpPr>
            <a:spLocks noGrp="1"/>
          </p:cNvSpPr>
          <p:nvPr>
            <p:ph idx="1"/>
          </p:nvPr>
        </p:nvSpPr>
        <p:spPr>
          <a:xfrm>
            <a:off x="457200" y="1600200"/>
            <a:ext cx="8686800" cy="4525963"/>
          </a:xfrm>
        </p:spPr>
        <p:txBody>
          <a:bodyPr/>
          <a:lstStyle/>
          <a:p>
            <a:r>
              <a:rPr lang="en-US" altLang="en-US" smtClean="0"/>
              <a:t>Pelaksanaan penelitian perbaikan pembelajaran (</a:t>
            </a:r>
            <a:r>
              <a:rPr lang="en-US" altLang="en-US" sz="2000" smtClean="0"/>
              <a:t>subjek, tempat, waktu penelitian, desain prosedur perbaikan pembelajaran, teknik analisa data</a:t>
            </a:r>
            <a:r>
              <a:rPr lang="en-US" altLang="en-US" smtClean="0"/>
              <a:t>)</a:t>
            </a:r>
          </a:p>
          <a:p>
            <a:r>
              <a:rPr lang="en-US" altLang="en-US" smtClean="0"/>
              <a:t>Hasil dan pembahasan (</a:t>
            </a:r>
            <a:r>
              <a:rPr lang="en-US" altLang="en-US" sz="2000" smtClean="0"/>
              <a:t>deskripsi hasil penelitian perbaikan pembelajaran, pembahasan hasil penelitian perbaikan pembelajaran</a:t>
            </a:r>
            <a:r>
              <a:rPr lang="en-US" altLang="en-US" smtClean="0"/>
              <a:t>)</a:t>
            </a:r>
          </a:p>
          <a:p>
            <a:r>
              <a:rPr lang="en-US" altLang="en-US" smtClean="0"/>
              <a:t>Simpulan dan Saran tindak lanjut (</a:t>
            </a:r>
            <a:r>
              <a:rPr lang="en-US" altLang="en-US" sz="2000" smtClean="0"/>
              <a:t>simpulan, saran tindak lanjut)</a:t>
            </a:r>
          </a:p>
          <a:p>
            <a:r>
              <a:rPr lang="en-US" altLang="en-US" smtClean="0"/>
              <a:t>Daftar Pustaka</a:t>
            </a:r>
          </a:p>
          <a:p>
            <a:endParaRPr lang="en-US" alt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274638"/>
            <a:ext cx="8229600" cy="725487"/>
          </a:xfrm>
        </p:spPr>
        <p:txBody>
          <a:bodyPr/>
          <a:lstStyle/>
          <a:p>
            <a:r>
              <a:rPr lang="en-US" altLang="en-US" sz="3200" b="1" dirty="0" smtClean="0"/>
              <a:t>          KARIL FEKON, FISIP, FMIPA, DAN PPS</a:t>
            </a:r>
          </a:p>
        </p:txBody>
      </p:sp>
      <p:sp>
        <p:nvSpPr>
          <p:cNvPr id="27651" name="Content Placeholder 2"/>
          <p:cNvSpPr>
            <a:spLocks noGrp="1"/>
          </p:cNvSpPr>
          <p:nvPr>
            <p:ph idx="1"/>
          </p:nvPr>
        </p:nvSpPr>
        <p:spPr>
          <a:xfrm>
            <a:off x="457200" y="1071563"/>
            <a:ext cx="8401050" cy="5054600"/>
          </a:xfrm>
        </p:spPr>
        <p:txBody>
          <a:bodyPr/>
          <a:lstStyle/>
          <a:p>
            <a:r>
              <a:rPr lang="en-US" altLang="en-US" sz="2400" b="1" dirty="0" smtClean="0"/>
              <a:t>KETENTUAN UMUM </a:t>
            </a:r>
            <a:r>
              <a:rPr lang="en-US" altLang="en-US" sz="2400" dirty="0" smtClean="0"/>
              <a:t>(</a:t>
            </a:r>
            <a:r>
              <a:rPr lang="en-US" altLang="en-US" sz="2400" b="1" dirty="0" smtClean="0"/>
              <a:t>KARYA ASLI, BAHASA INDONESIA, UKURAN KERTAS A4, KETIKAN 1,5 SPASI, JMLAH HALAMAN 7-12, SOFWARE (MANUSKRIP DOC, DOCX, RTF, ATAU ODT) ABSTRAK (200 KATA, 3-5 KATA KUNCI, KETIKAN 1 SPASI FONT 11 ITALIC, ARTIKEL DISUSUN DALAM SATU FILE UTUH, TABEL DALAM BENTUK LANGSUNG)</a:t>
            </a:r>
          </a:p>
          <a:p>
            <a:r>
              <a:rPr lang="en-US" altLang="en-US" sz="2400" b="1" dirty="0" smtClean="0"/>
              <a:t>ARTIKEL HASIL PENELITIAN(JUDUL, NAMA, ALAMAT EMAIL, PROGRAM STUDI, ABSTRAK INGGRIS/INDONESIA, KATA KUNCI, PENDAHULUAN (LATAR BELAKANG, MASALAH, TINJAUAN PUSTAKA, MASALAH, TUJUAN PENELITIAN), METODE, HASIL DAN PEMBAHASAN, KESIMPULAN DAN SARAN, DAFTAR PUSTAKA)</a:t>
            </a:r>
          </a:p>
          <a:p>
            <a:r>
              <a:rPr lang="en-US" altLang="en-US" sz="2400" b="1" dirty="0" smtClean="0"/>
              <a:t>ARTIKEL HASIL PEMIKIRAN, IDE, GAGASAN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z="2400" dirty="0" smtClean="0">
                <a:latin typeface="Arial Black" panose="020B0A04020102020204" pitchFamily="34" charset="0"/>
              </a:rPr>
              <a:t>KIAT KULIAH DI UT</a:t>
            </a:r>
          </a:p>
        </p:txBody>
      </p:sp>
      <p:sp>
        <p:nvSpPr>
          <p:cNvPr id="28675" name="Content Placeholder 2"/>
          <p:cNvSpPr>
            <a:spLocks noGrp="1"/>
          </p:cNvSpPr>
          <p:nvPr>
            <p:ph idx="1"/>
          </p:nvPr>
        </p:nvSpPr>
        <p:spPr>
          <a:xfrm>
            <a:off x="457200" y="1196752"/>
            <a:ext cx="8229600" cy="4929411"/>
          </a:xfrm>
        </p:spPr>
        <p:txBody>
          <a:bodyPr/>
          <a:lstStyle/>
          <a:p>
            <a:r>
              <a:rPr lang="en-US" altLang="en-US" sz="2800" dirty="0" smtClean="0"/>
              <a:t>SETIAP JIWA RAGA SIAP BELAJAR JARAK JAUH, </a:t>
            </a:r>
          </a:p>
          <a:p>
            <a:r>
              <a:rPr lang="en-US" altLang="en-US" sz="2800" dirty="0" smtClean="0"/>
              <a:t>MENGUBAH KEBIASAAN DAN BUDAYA BELAJAR EFEKTIF</a:t>
            </a:r>
          </a:p>
          <a:p>
            <a:r>
              <a:rPr lang="en-US" altLang="en-US" sz="2800" dirty="0" smtClean="0"/>
              <a:t>PANDAI DALAM MENGELOLA WAKTU UNTUK BELAJAR, BEKERJA, BERIBADAH, KELUARGA &amp; SOSIALISASI</a:t>
            </a:r>
          </a:p>
          <a:p>
            <a:r>
              <a:rPr lang="en-US" altLang="en-US" sz="2800" dirty="0" smtClean="0"/>
              <a:t>KETANGGUHAN DALAM MEMECAHKAN MASALAH BELAJAR</a:t>
            </a:r>
          </a:p>
          <a:p>
            <a:r>
              <a:rPr lang="en-US" altLang="en-US" sz="2800" dirty="0" smtClean="0"/>
              <a:t>MEMPELAJARI DENGAN CERMAT KATALOG</a:t>
            </a:r>
          </a:p>
          <a:p>
            <a:r>
              <a:rPr lang="en-US" altLang="en-US" sz="2800" dirty="0" smtClean="0"/>
              <a:t>MERANCANG JADWAL BELAJAR SESUAI DENGAN WAKTU YG KITA MILIKI</a:t>
            </a:r>
          </a:p>
        </p:txBody>
      </p:sp>
    </p:spTree>
    <p:extLst>
      <p:ext uri="{BB962C8B-B14F-4D97-AF65-F5344CB8AC3E}">
        <p14:creationId xmlns:p14="http://schemas.microsoft.com/office/powerpoint/2010/main" val="2758577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MEMPUNYAI KOMITMEN DAN DISIPLIN TERHADAP JADWAL BELAJAR YANG KITA BUAT</a:t>
            </a:r>
          </a:p>
          <a:p>
            <a:r>
              <a:rPr lang="en-US" dirty="0" smtClean="0"/>
              <a:t>MEMPUNYAI KETRAMPILAN DALAM BELAJAR MANDIRI</a:t>
            </a:r>
          </a:p>
          <a:p>
            <a:r>
              <a:rPr lang="en-US" dirty="0" smtClean="0"/>
              <a:t>MEMPUNYAI DAYA DUKUNG TERUTAMA DANA, KELUARGA DST</a:t>
            </a:r>
            <a:endParaRPr lang="en-US" dirty="0"/>
          </a:p>
        </p:txBody>
      </p:sp>
    </p:spTree>
    <p:extLst>
      <p:ext uri="{BB962C8B-B14F-4D97-AF65-F5344CB8AC3E}">
        <p14:creationId xmlns:p14="http://schemas.microsoft.com/office/powerpoint/2010/main" val="26165340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z="2800" smtClean="0">
                <a:latin typeface="Arial Black" panose="020B0A04020102020204" pitchFamily="34" charset="0"/>
              </a:rPr>
              <a:t>SALAM PENUTUP</a:t>
            </a:r>
          </a:p>
        </p:txBody>
      </p:sp>
      <p:sp>
        <p:nvSpPr>
          <p:cNvPr id="29699" name="Content Placeholder 2"/>
          <p:cNvSpPr>
            <a:spLocks noGrp="1"/>
          </p:cNvSpPr>
          <p:nvPr>
            <p:ph idx="1"/>
          </p:nvPr>
        </p:nvSpPr>
        <p:spPr/>
        <p:txBody>
          <a:bodyPr/>
          <a:lstStyle/>
          <a:p>
            <a:r>
              <a:rPr lang="en-US" altLang="en-US" smtClean="0"/>
              <a:t>Hati-hati menyimpan jarum yang patah</a:t>
            </a:r>
          </a:p>
          <a:p>
            <a:r>
              <a:rPr lang="en-US" altLang="en-US" smtClean="0"/>
              <a:t>Lebih baik simpan dalam peti</a:t>
            </a:r>
          </a:p>
          <a:p>
            <a:r>
              <a:rPr lang="en-US" altLang="en-US" smtClean="0"/>
              <a:t>Jika ada kata yang salah</a:t>
            </a:r>
          </a:p>
          <a:p>
            <a:r>
              <a:rPr lang="en-US" altLang="en-US" smtClean="0"/>
              <a:t>Mohon maaf sepenuh hati</a:t>
            </a:r>
          </a:p>
          <a:p>
            <a:pPr lvl="2"/>
            <a:r>
              <a:rPr lang="en-US" altLang="en-US" sz="3200" smtClean="0"/>
              <a:t>Jika ada sumur di ladang</a:t>
            </a:r>
          </a:p>
          <a:p>
            <a:pPr lvl="2"/>
            <a:r>
              <a:rPr lang="en-US" altLang="en-US" sz="3200" smtClean="0"/>
              <a:t>Boleh juga menumpang mandi</a:t>
            </a:r>
          </a:p>
          <a:p>
            <a:pPr lvl="2"/>
            <a:r>
              <a:rPr lang="en-US" altLang="en-US" sz="3200" smtClean="0"/>
              <a:t>Jika ada umur yang panjang</a:t>
            </a:r>
          </a:p>
          <a:p>
            <a:pPr lvl="2"/>
            <a:r>
              <a:rPr lang="en-US" altLang="en-US" sz="3200" smtClean="0"/>
              <a:t>Boleh kita bertemu kembali</a:t>
            </a:r>
          </a:p>
          <a:p>
            <a:endParaRPr lang="en-US" alt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TERIMAKASIH ATAS PERHATIANNYA</a:t>
            </a:r>
          </a:p>
        </p:txBody>
      </p:sp>
      <p:pic>
        <p:nvPicPr>
          <p:cNvPr id="30723" name="Content Placeholder 4"/>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1643063" y="2214563"/>
            <a:ext cx="6286500" cy="3429000"/>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Theme">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05[1]. Materi PR 4 Rakernas Akademik - UPBJJ UT 2010</Template>
  <TotalTime>2216</TotalTime>
  <Words>1387</Words>
  <Application>Microsoft Office PowerPoint</Application>
  <PresentationFormat>On-screen Show (4:3)</PresentationFormat>
  <Paragraphs>201</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 MATA KULIAH BERPRAKTIK/PRAKTIKUM DAN KARYA ILMIAH</vt:lpstr>
      <vt:lpstr>     MK BERPRAKTEK/PRAKTIKUM</vt:lpstr>
      <vt:lpstr>       MATA KULIAH BERPRAKTEK /PRAKTIKUM</vt:lpstr>
      <vt:lpstr>       MATA KULIAH BERPRAKTEK /PRAKTIKUM</vt:lpstr>
      <vt:lpstr>BAGAIMANA MK BERPRAKTEK/PRAKTIKUM NON PENDAS</vt:lpstr>
      <vt:lpstr> LANJUTAN  </vt:lpstr>
      <vt:lpstr> PRAKTEK/PRAKTIKUM ONLINE FST  </vt:lpstr>
      <vt:lpstr> PRAKTEK UNTUK FST  </vt:lpstr>
      <vt:lpstr>ALUR ADMINISTRASI  MK BERPRAKTEK/PRAKTIKUM </vt:lpstr>
      <vt:lpstr>BAGAIMANA MK BERPRAKTEK/PRAKTIKUM MENGULANG</vt:lpstr>
      <vt:lpstr>Prasyarat Praktek Kerja Perpustakaan </vt:lpstr>
      <vt:lpstr>      Prasyarat Praktek Kerja  Kearsipan D-IV semester 8</vt:lpstr>
      <vt:lpstr>SISTEMATIKA LAPORAN  PRAKTIK KERJA PERPUSTAKAAN</vt:lpstr>
      <vt:lpstr>PELAPORAN UJIAN PKM</vt:lpstr>
      <vt:lpstr>PELAPORAN UJIAN PKP</vt:lpstr>
      <vt:lpstr>ASPEK YG DINILAI DLM LAPORAN PKP</vt:lpstr>
      <vt:lpstr>PANDUAN KARIL FKIP</vt:lpstr>
      <vt:lpstr>BAGIAN YANG DIUPLOAD</vt:lpstr>
      <vt:lpstr>PENILAIAN AKHIR PKP</vt:lpstr>
      <vt:lpstr>lanjutan</vt:lpstr>
      <vt:lpstr>          KARIL FEKON, FISIP, FMIPA, DAN PPS</vt:lpstr>
      <vt:lpstr>KIAT KULIAH DI UT</vt:lpstr>
      <vt:lpstr>PowerPoint Presentation</vt:lpstr>
      <vt:lpstr>SALAM PENUTUP</vt:lpstr>
      <vt:lpstr>TERIMAKASIH ATAS PERHATIANNYA</vt:lpstr>
    </vt:vector>
  </TitlesOfParts>
  <Company>ut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ut-palembang</dc:creator>
  <cp:lastModifiedBy>HP</cp:lastModifiedBy>
  <cp:revision>328</cp:revision>
  <cp:lastPrinted>2021-03-17T04:35:16Z</cp:lastPrinted>
  <dcterms:created xsi:type="dcterms:W3CDTF">2008-11-12T03:10:18Z</dcterms:created>
  <dcterms:modified xsi:type="dcterms:W3CDTF">2021-03-18T09:10:31Z</dcterms:modified>
</cp:coreProperties>
</file>